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2"/>
  </p:sldMasterIdLst>
  <p:notesMasterIdLst>
    <p:notesMasterId r:id="rId95"/>
  </p:notesMasterIdLst>
  <p:handoutMasterIdLst>
    <p:handoutMasterId r:id="rId96"/>
  </p:handoutMasterIdLst>
  <p:sldIdLst>
    <p:sldId id="256" r:id="rId3"/>
    <p:sldId id="257" r:id="rId4"/>
    <p:sldId id="353" r:id="rId5"/>
    <p:sldId id="275" r:id="rId6"/>
    <p:sldId id="261" r:id="rId7"/>
    <p:sldId id="271" r:id="rId8"/>
    <p:sldId id="332" r:id="rId9"/>
    <p:sldId id="273" r:id="rId10"/>
    <p:sldId id="274" r:id="rId11"/>
    <p:sldId id="265" r:id="rId12"/>
    <p:sldId id="266" r:id="rId13"/>
    <p:sldId id="268" r:id="rId14"/>
    <p:sldId id="276" r:id="rId15"/>
    <p:sldId id="277" r:id="rId16"/>
    <p:sldId id="278" r:id="rId17"/>
    <p:sldId id="279" r:id="rId18"/>
    <p:sldId id="280" r:id="rId19"/>
    <p:sldId id="281" r:id="rId20"/>
    <p:sldId id="282" r:id="rId21"/>
    <p:sldId id="283" r:id="rId22"/>
    <p:sldId id="284" r:id="rId23"/>
    <p:sldId id="342" r:id="rId24"/>
    <p:sldId id="286" r:id="rId25"/>
    <p:sldId id="337" r:id="rId26"/>
    <p:sldId id="287" r:id="rId27"/>
    <p:sldId id="288" r:id="rId28"/>
    <p:sldId id="289" r:id="rId29"/>
    <p:sldId id="290" r:id="rId30"/>
    <p:sldId id="291" r:id="rId31"/>
    <p:sldId id="292" r:id="rId32"/>
    <p:sldId id="294" r:id="rId33"/>
    <p:sldId id="349" r:id="rId34"/>
    <p:sldId id="293" r:id="rId35"/>
    <p:sldId id="295" r:id="rId36"/>
    <p:sldId id="296" r:id="rId37"/>
    <p:sldId id="297" r:id="rId38"/>
    <p:sldId id="298" r:id="rId39"/>
    <p:sldId id="299" r:id="rId40"/>
    <p:sldId id="341" r:id="rId41"/>
    <p:sldId id="300" r:id="rId42"/>
    <p:sldId id="301" r:id="rId43"/>
    <p:sldId id="302" r:id="rId44"/>
    <p:sldId id="336" r:id="rId45"/>
    <p:sldId id="303" r:id="rId46"/>
    <p:sldId id="304" r:id="rId47"/>
    <p:sldId id="305" r:id="rId48"/>
    <p:sldId id="306" r:id="rId49"/>
    <p:sldId id="307" r:id="rId50"/>
    <p:sldId id="308" r:id="rId51"/>
    <p:sldId id="309" r:id="rId52"/>
    <p:sldId id="310" r:id="rId53"/>
    <p:sldId id="311" r:id="rId54"/>
    <p:sldId id="313" r:id="rId55"/>
    <p:sldId id="312" r:id="rId56"/>
    <p:sldId id="314" r:id="rId57"/>
    <p:sldId id="316" r:id="rId58"/>
    <p:sldId id="317" r:id="rId59"/>
    <p:sldId id="318" r:id="rId60"/>
    <p:sldId id="319" r:id="rId61"/>
    <p:sldId id="320" r:id="rId62"/>
    <p:sldId id="321" r:id="rId63"/>
    <p:sldId id="322" r:id="rId64"/>
    <p:sldId id="323" r:id="rId65"/>
    <p:sldId id="325" r:id="rId66"/>
    <p:sldId id="326" r:id="rId67"/>
    <p:sldId id="327" r:id="rId68"/>
    <p:sldId id="329" r:id="rId69"/>
    <p:sldId id="333" r:id="rId70"/>
    <p:sldId id="334" r:id="rId71"/>
    <p:sldId id="340" r:id="rId72"/>
    <p:sldId id="343" r:id="rId73"/>
    <p:sldId id="339" r:id="rId74"/>
    <p:sldId id="345" r:id="rId75"/>
    <p:sldId id="330" r:id="rId76"/>
    <p:sldId id="335" r:id="rId77"/>
    <p:sldId id="260" r:id="rId78"/>
    <p:sldId id="270" r:id="rId79"/>
    <p:sldId id="262" r:id="rId80"/>
    <p:sldId id="263" r:id="rId81"/>
    <p:sldId id="331" r:id="rId82"/>
    <p:sldId id="269" r:id="rId83"/>
    <p:sldId id="338" r:id="rId84"/>
    <p:sldId id="352" r:id="rId85"/>
    <p:sldId id="351" r:id="rId86"/>
    <p:sldId id="347" r:id="rId87"/>
    <p:sldId id="344" r:id="rId88"/>
    <p:sldId id="315" r:id="rId89"/>
    <p:sldId id="324" r:id="rId90"/>
    <p:sldId id="346" r:id="rId91"/>
    <p:sldId id="348" r:id="rId92"/>
    <p:sldId id="328" r:id="rId93"/>
    <p:sldId id="350" r:id="rId9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6" userDrawn="1">
          <p15:clr>
            <a:srgbClr val="A4A3A4"/>
          </p15:clr>
        </p15:guide>
        <p15:guide id="2" pos="3864"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y E Nilsson" initials="MEN" lastIdx="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3F64"/>
    <a:srgbClr val="00A3D1"/>
    <a:srgbClr val="0FA9D9"/>
    <a:srgbClr val="63B3D2"/>
    <a:srgbClr val="46D9E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31" autoAdjust="0"/>
    <p:restoredTop sz="76054" autoAdjust="0"/>
  </p:normalViewPr>
  <p:slideViewPr>
    <p:cSldViewPr snapToGrid="0" snapToObjects="1">
      <p:cViewPr varScale="1">
        <p:scale>
          <a:sx n="124" d="100"/>
          <a:sy n="124" d="100"/>
        </p:scale>
        <p:origin x="1168" y="168"/>
      </p:cViewPr>
      <p:guideLst>
        <p:guide orient="horz" pos="2136"/>
        <p:guide pos="3864"/>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snapToGrid="0" snapToObjects="1" showGuides="1">
      <p:cViewPr varScale="1">
        <p:scale>
          <a:sx n="102" d="100"/>
          <a:sy n="102" d="100"/>
        </p:scale>
        <p:origin x="-3088"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notesMaster" Target="notesMasters/notesMaster1.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commentAuthors" Target="commentAuthor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1.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presProps" Target="presProps.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9227D07-0534-3345-A1F3-0CA33196057F}" type="datetimeFigureOut">
              <a:rPr lang="en-US" smtClean="0"/>
              <a:t>8/7/19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A6D1DF8-760F-3D44-9C08-114F870CD451}" type="slidenum">
              <a:rPr lang="en-US" smtClean="0"/>
              <a:t>‹#›</a:t>
            </a:fld>
            <a:endParaRPr lang="en-US"/>
          </a:p>
        </p:txBody>
      </p:sp>
    </p:spTree>
    <p:extLst>
      <p:ext uri="{BB962C8B-B14F-4D97-AF65-F5344CB8AC3E}">
        <p14:creationId xmlns:p14="http://schemas.microsoft.com/office/powerpoint/2010/main" val="20231345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3667715"/>
      </p:ext>
    </p:extLst>
  </p:cSld>
  <p:clrMap bg1="lt1" tx1="dk1" bg2="lt2" tx2="dk2" accent1="accent1" accent2="accent2" accent3="accent3" accent4="accent4" accent5="accent5" accent6="accent6" hlink="hlink" folHlink="folHlink"/>
  <p:hf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pink.pharmaintelligence.informa.com/PS124255/Reliance-On-Digitized-Paper-Is-Slowing-Drug-Development--US-FDAs-Woodcock"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pink.pharmaintelligence.informa.com/PS124255/Reliance-On-Digitized-Paper-Is-Slowing-Drug-Development--US-FDAs-Woodcock"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3" Type="http://schemas.openxmlformats.org/officeDocument/2006/relationships/hyperlink" Target="#_ENREF_8"/><Relationship Id="rId2" Type="http://schemas.openxmlformats.org/officeDocument/2006/relationships/slide" Target="../slides/slide39.xml"/><Relationship Id="rId1" Type="http://schemas.openxmlformats.org/officeDocument/2006/relationships/notesMaster" Target="../notesMasters/notesMaster1.xml"/><Relationship Id="rId5" Type="http://schemas.openxmlformats.org/officeDocument/2006/relationships/hyperlink" Target="#_ENREF_38"/><Relationship Id="rId4" Type="http://schemas.openxmlformats.org/officeDocument/2006/relationships/hyperlink" Target="#_ENREF_37"/></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3" Type="http://schemas.openxmlformats.org/officeDocument/2006/relationships/hyperlink" Target="https://www.phuse.eu/documents/working-groups/deliverables/analyses-displays-associated-with-measures-of-central-tendancy-version-10-10-oct-13-11816.pdf" TargetMode="External"/><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3" Type="http://schemas.openxmlformats.org/officeDocument/2006/relationships/hyperlink" Target="https://www.phuse.eu/documents/working-groups/deliverables/analyses-displays-associated-with-measures-of-central-tendancy-version-10-10-oct-13-11816.pdf" TargetMode="External"/><Relationship Id="rId2" Type="http://schemas.openxmlformats.org/officeDocument/2006/relationships/slide" Target="../slides/slide88.xml"/><Relationship Id="rId1" Type="http://schemas.openxmlformats.org/officeDocument/2006/relationships/notesMaster" Target="../notesMasters/notesMaster1.xml"/><Relationship Id="rId4" Type="http://schemas.openxmlformats.org/officeDocument/2006/relationships/hyperlink" Target="https://www.phuse.eu/documents/working-groups/deliverables/analyses-displays-associated-with-outliers-or-shifts-from-normal-to-abnormal-version-10-10-sept-15-11815.pdf" TargetMode="Externa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b="0" dirty="0">
                <a:effectLst/>
              </a:rPr>
              <a:t>Abstract:  The Analysis and Displays White Papers project team has developed six white papers outlining recommendations for analyses and displays for clinical trial data common across therapeutic areas (e.g. adverse events, labs, vital signs, concomitant medications). These white papers cover recommendations for individual study and integrated analyses. While the white papers include a rationale for the recommended analyses and displays across various choices, some topics would benefit from additional cross-functional education on safety analytic principles and a more thorough rationale.</a:t>
            </a:r>
            <a:endParaRPr lang="en-US" dirty="0">
              <a:effectLst/>
            </a:endParaRPr>
          </a:p>
          <a:p>
            <a:r>
              <a:rPr lang="en-US" b="0" dirty="0">
                <a:effectLst/>
              </a:rPr>
              <a:t>This workshop will cover common pitfalls and questions when </a:t>
            </a:r>
            <a:r>
              <a:rPr lang="en-US" b="0" dirty="0" err="1">
                <a:effectLst/>
              </a:rPr>
              <a:t>analysing</a:t>
            </a:r>
            <a:r>
              <a:rPr lang="en-US" b="0" dirty="0">
                <a:effectLst/>
              </a:rPr>
              <a:t> safety data from clinical trials.  The material will be presented in a manner appropriate for a cross-functional audience (e.g. medical, medical writers, regulatory scientists, statisticians, statistical programmers). This workshop will provide an opportunity for attendees to gain a greater understanding of the recommendations, improve their expertise in safety analytics, and debate alternatives. </a:t>
            </a:r>
            <a:endParaRPr lang="en-US" dirty="0">
              <a:effectLst/>
            </a:endParaRPr>
          </a:p>
          <a:p>
            <a:endParaRPr lang="en-US" dirty="0"/>
          </a:p>
        </p:txBody>
      </p:sp>
    </p:spTree>
    <p:extLst>
      <p:ext uri="{BB962C8B-B14F-4D97-AF65-F5344CB8AC3E}">
        <p14:creationId xmlns:p14="http://schemas.microsoft.com/office/powerpoint/2010/main" val="42745016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a:p>
        </p:txBody>
      </p:sp>
    </p:spTree>
    <p:extLst>
      <p:ext uri="{BB962C8B-B14F-4D97-AF65-F5344CB8AC3E}">
        <p14:creationId xmlns:p14="http://schemas.microsoft.com/office/powerpoint/2010/main" val="19667914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a:p>
        </p:txBody>
      </p:sp>
    </p:spTree>
    <p:extLst>
      <p:ext uri="{BB962C8B-B14F-4D97-AF65-F5344CB8AC3E}">
        <p14:creationId xmlns:p14="http://schemas.microsoft.com/office/powerpoint/2010/main" val="28702240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For this workshop, we’ll cover topics presented in the</a:t>
            </a:r>
            <a:r>
              <a:rPr lang="en-US" baseline="0" dirty="0"/>
              <a:t> white papers in the red box, but not all topics.  The white papers have more material than what we will cover.  </a:t>
            </a:r>
            <a:endParaRPr lang="en-US" dirty="0"/>
          </a:p>
        </p:txBody>
      </p:sp>
    </p:spTree>
    <p:extLst>
      <p:ext uri="{BB962C8B-B14F-4D97-AF65-F5344CB8AC3E}">
        <p14:creationId xmlns:p14="http://schemas.microsoft.com/office/powerpoint/2010/main" val="24414940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ADR=Adverse Drug Reaction</a:t>
            </a:r>
          </a:p>
          <a:p>
            <a:r>
              <a:rPr lang="en-US" sz="1200" kern="1200" dirty="0">
                <a:solidFill>
                  <a:schemeClr val="tx1"/>
                </a:solidFill>
                <a:effectLst/>
                <a:latin typeface="+mn-lt"/>
                <a:ea typeface="+mn-ea"/>
                <a:cs typeface="+mn-cs"/>
              </a:rPr>
              <a:t>Perhaps not everyone will like</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these terms and definitions, and we’re happy to hear alternatives, but for now they seem helpful to get some points across within the workshop</a:t>
            </a:r>
            <a:endParaRPr lang="en-US" dirty="0"/>
          </a:p>
          <a:p>
            <a:r>
              <a:rPr lang="en-US" dirty="0"/>
              <a:t>Signal</a:t>
            </a:r>
            <a:r>
              <a:rPr lang="en-US" baseline="0" dirty="0"/>
              <a:t> detection – This terminology isn’t usually used in the clinical trial setting, but seems to be a useful term to distinguish purpose across various analyses </a:t>
            </a:r>
          </a:p>
          <a:p>
            <a:r>
              <a:rPr lang="en-US" dirty="0"/>
              <a:t>Signal clarification – Sometimes (but not always) additional</a:t>
            </a:r>
            <a:r>
              <a:rPr lang="en-US" baseline="0" dirty="0"/>
              <a:t> analyses/summaries are needed to help make a final decision on whether to consider the event/change an ADR. </a:t>
            </a:r>
            <a:endParaRPr lang="en-US" dirty="0"/>
          </a:p>
          <a:p>
            <a:r>
              <a:rPr lang="en-US" dirty="0"/>
              <a:t>Signal characterization examples – occurs</a:t>
            </a:r>
            <a:r>
              <a:rPr lang="en-US" baseline="0" dirty="0"/>
              <a:t> early vs late, resolves rapidly vs not, transient vs persistent, etc.</a:t>
            </a:r>
            <a:endParaRPr lang="en-US" dirty="0"/>
          </a:p>
        </p:txBody>
      </p:sp>
    </p:spTree>
    <p:extLst>
      <p:ext uri="{BB962C8B-B14F-4D97-AF65-F5344CB8AC3E}">
        <p14:creationId xmlns:p14="http://schemas.microsoft.com/office/powerpoint/2010/main" val="16812729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Definition</a:t>
            </a:r>
            <a:r>
              <a:rPr lang="en-US" baseline="0" dirty="0"/>
              <a:t> </a:t>
            </a:r>
            <a:r>
              <a:rPr lang="en-US" dirty="0"/>
              <a:t>for static display from </a:t>
            </a:r>
            <a:r>
              <a:rPr lang="en-US" dirty="0" err="1"/>
              <a:t>PhUSE</a:t>
            </a:r>
            <a:r>
              <a:rPr lang="en-US" dirty="0"/>
              <a:t> AE white paper</a:t>
            </a:r>
          </a:p>
        </p:txBody>
      </p:sp>
    </p:spTree>
    <p:extLst>
      <p:ext uri="{BB962C8B-B14F-4D97-AF65-F5344CB8AC3E}">
        <p14:creationId xmlns:p14="http://schemas.microsoft.com/office/powerpoint/2010/main" val="22048233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baseline="0" dirty="0"/>
              <a:t>Recommend using this convention during all your discussions.</a:t>
            </a:r>
            <a:endParaRPr lang="en-US" dirty="0"/>
          </a:p>
        </p:txBody>
      </p:sp>
    </p:spTree>
    <p:extLst>
      <p:ext uri="{BB962C8B-B14F-4D97-AF65-F5344CB8AC3E}">
        <p14:creationId xmlns:p14="http://schemas.microsoft.com/office/powerpoint/2010/main" val="6946003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baseline="0" dirty="0"/>
              <a:t>This definition is from the </a:t>
            </a:r>
            <a:r>
              <a:rPr lang="en-US" baseline="0" dirty="0" err="1"/>
              <a:t>PhUSE</a:t>
            </a:r>
            <a:r>
              <a:rPr lang="en-US" baseline="0" dirty="0"/>
              <a:t> AE white paper, which includes references for the definition.</a:t>
            </a:r>
          </a:p>
          <a:p>
            <a:pPr marL="0" marR="0" lvl="0" indent="0" algn="l" defTabSz="457200" rtl="0" eaLnBrk="1" fontAlgn="auto" latinLnBrk="0" hangingPunct="1">
              <a:lnSpc>
                <a:spcPct val="100000"/>
              </a:lnSpc>
              <a:spcBef>
                <a:spcPts val="0"/>
              </a:spcBef>
              <a:spcAft>
                <a:spcPts val="0"/>
              </a:spcAft>
              <a:buClrTx/>
              <a:buSzTx/>
              <a:buFontTx/>
              <a:buNone/>
              <a:tabLst/>
              <a:defRPr/>
            </a:pPr>
            <a:r>
              <a:rPr lang="en-US" baseline="0" dirty="0"/>
              <a:t>See also </a:t>
            </a:r>
            <a:r>
              <a:rPr lang="en-US" sz="1200" kern="1200" dirty="0">
                <a:solidFill>
                  <a:schemeClr val="tx1"/>
                </a:solidFill>
                <a:effectLst/>
                <a:latin typeface="+mn-lt"/>
                <a:ea typeface="+mn-ea"/>
                <a:cs typeface="+mn-cs"/>
              </a:rPr>
              <a:t>FDA Guidance January 2006</a:t>
            </a:r>
            <a:r>
              <a:rPr lang="en-US" sz="1200" kern="1200" baseline="0" dirty="0">
                <a:solidFill>
                  <a:schemeClr val="tx1"/>
                </a:solidFill>
                <a:effectLst/>
                <a:latin typeface="+mn-lt"/>
                <a:ea typeface="+mn-ea"/>
                <a:cs typeface="+mn-cs"/>
              </a:rPr>
              <a:t> - </a:t>
            </a:r>
            <a:r>
              <a:rPr lang="en-US" sz="1200" kern="1200" dirty="0">
                <a:solidFill>
                  <a:schemeClr val="tx1"/>
                </a:solidFill>
                <a:effectLst/>
                <a:latin typeface="+mn-lt"/>
                <a:ea typeface="+mn-ea"/>
                <a:cs typeface="+mn-cs"/>
              </a:rPr>
              <a:t>Adverse Reactions Section of Labeling for Human Prescription Drug and Biological Products — Content and Format</a:t>
            </a:r>
          </a:p>
          <a:p>
            <a:endParaRPr lang="en-US" dirty="0"/>
          </a:p>
        </p:txBody>
      </p:sp>
    </p:spTree>
    <p:extLst>
      <p:ext uri="{BB962C8B-B14F-4D97-AF65-F5344CB8AC3E}">
        <p14:creationId xmlns:p14="http://schemas.microsoft.com/office/powerpoint/2010/main" val="35563421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ADR=Adverse</a:t>
            </a:r>
            <a:r>
              <a:rPr lang="en-US" baseline="0" dirty="0"/>
              <a:t> Drug Reaction</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The red text highlights</a:t>
            </a:r>
            <a:r>
              <a:rPr lang="en-US" baseline="0" dirty="0"/>
              <a:t> the portions where standard safety analyses apply.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kern="1200" baseline="0" dirty="0">
                <a:solidFill>
                  <a:schemeClr val="tx1"/>
                </a:solidFill>
                <a:latin typeface="Arial" charset="0"/>
                <a:cs typeface="+mn-cs"/>
              </a:rPr>
              <a:t>Common pitfall:  Sometimes, there’s a tendency to believe ADRs are determined by some rule.  Old US labels were created in this manner, but has changed likely after the 2006 FDA guidance.  There are some recent examples of US labels having ADR tables with all TEAEs meeting numeric criteria (as opposed to “ADRs” meeting numeric criteria).   Currently, we’re unsure why this is the case.  </a:t>
            </a:r>
            <a:endParaRPr lang="en-US" baseline="0"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Sources: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mn-ea"/>
                <a:cs typeface="+mn-cs"/>
              </a:rPr>
              <a:t>CIOMS Working Groups III and V. Guidelines for preparing core clinical-safety information on drugs. 1999, Geneva: Council for International Organizations of Medical Sciences.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mn-ea"/>
                <a:cs typeface="+mn-cs"/>
              </a:rPr>
              <a:t>FDA Guidance January 2006: Adverse Reactions Section of Labeling for Human Prescription Drug and Biological Products — Content and Format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mn-ea"/>
                <a:cs typeface="+mn-cs"/>
              </a:rPr>
              <a:t>Crowe B, </a:t>
            </a:r>
            <a:r>
              <a:rPr lang="en-US" sz="1200" kern="1200" dirty="0" err="1">
                <a:solidFill>
                  <a:schemeClr val="tx1"/>
                </a:solidFill>
                <a:effectLst/>
                <a:latin typeface="+mn-lt"/>
                <a:ea typeface="+mn-ea"/>
                <a:cs typeface="+mn-cs"/>
              </a:rPr>
              <a:t>Brueckner</a:t>
            </a:r>
            <a:r>
              <a:rPr lang="en-US" sz="1200" kern="1200" dirty="0">
                <a:solidFill>
                  <a:schemeClr val="tx1"/>
                </a:solidFill>
                <a:effectLst/>
                <a:latin typeface="+mn-lt"/>
                <a:ea typeface="+mn-ea"/>
                <a:cs typeface="+mn-cs"/>
              </a:rPr>
              <a:t> A, Beasley C, Kulkarni P. Current practices, challenges, and statistical issues with product safety labeling</a:t>
            </a:r>
            <a:r>
              <a:rPr lang="en-US" sz="1200" i="1"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 Stat </a:t>
            </a:r>
            <a:r>
              <a:rPr lang="en-US" sz="1200" kern="1200" dirty="0" err="1">
                <a:solidFill>
                  <a:schemeClr val="tx1"/>
                </a:solidFill>
                <a:effectLst/>
                <a:latin typeface="+mn-lt"/>
                <a:ea typeface="+mn-ea"/>
                <a:cs typeface="+mn-cs"/>
              </a:rPr>
              <a:t>Biopharm</a:t>
            </a:r>
            <a:r>
              <a:rPr lang="en-US" sz="1200" kern="1200" dirty="0">
                <a:solidFill>
                  <a:schemeClr val="tx1"/>
                </a:solidFill>
                <a:effectLst/>
                <a:latin typeface="+mn-lt"/>
                <a:ea typeface="+mn-ea"/>
                <a:cs typeface="+mn-cs"/>
              </a:rPr>
              <a:t> Res, 2013, 5(3): 180-193.</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mn-ea"/>
                <a:cs typeface="+mn-cs"/>
              </a:rPr>
              <a:t>Ma H, Ke C, Jiang Q, </a:t>
            </a:r>
            <a:r>
              <a:rPr lang="en-US" sz="1200" kern="1200" dirty="0" err="1">
                <a:solidFill>
                  <a:schemeClr val="tx1"/>
                </a:solidFill>
                <a:effectLst/>
                <a:latin typeface="+mn-lt"/>
                <a:ea typeface="+mn-ea"/>
                <a:cs typeface="+mn-cs"/>
              </a:rPr>
              <a:t>Snapinn</a:t>
            </a:r>
            <a:r>
              <a:rPr lang="en-US" sz="1200" kern="1200" dirty="0">
                <a:solidFill>
                  <a:schemeClr val="tx1"/>
                </a:solidFill>
                <a:effectLst/>
                <a:latin typeface="+mn-lt"/>
                <a:ea typeface="+mn-ea"/>
                <a:cs typeface="+mn-cs"/>
              </a:rPr>
              <a:t> S. Statistical considerations on the evaluation of imbalances of adverse events in randomized clinical trials</a:t>
            </a:r>
            <a:r>
              <a:rPr lang="en-US" sz="1200" i="1"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 Therapeutic Innovation &amp; Regulatory Science, 2015, 49(6): 957-965.</a:t>
            </a:r>
          </a:p>
          <a:p>
            <a:endParaRPr lang="en-US" dirty="0"/>
          </a:p>
          <a:p>
            <a:endParaRPr lang="en-US" dirty="0"/>
          </a:p>
        </p:txBody>
      </p:sp>
    </p:spTree>
    <p:extLst>
      <p:ext uri="{BB962C8B-B14F-4D97-AF65-F5344CB8AC3E}">
        <p14:creationId xmlns:p14="http://schemas.microsoft.com/office/powerpoint/2010/main" val="4032404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sz="1200" baseline="0" dirty="0"/>
              <a:t>Thought process – Find events, changes in labs/vitals/ECGs that require further scrutiny (signal detection).  Of those, some may need additional analyses to help decide (clarification).  Only those identified as </a:t>
            </a:r>
            <a:r>
              <a:rPr lang="en-US" sz="1200" baseline="0" dirty="0" err="1"/>
              <a:t>dCSI</a:t>
            </a:r>
            <a:r>
              <a:rPr lang="en-US" sz="1200" baseline="0" dirty="0"/>
              <a:t>/ADR need to be characterized and communicated.  </a:t>
            </a:r>
          </a:p>
          <a:p>
            <a:r>
              <a:rPr lang="en-US" sz="1200" baseline="0" dirty="0"/>
              <a:t>Note:  For some studies (</a:t>
            </a:r>
            <a:r>
              <a:rPr lang="en-US" sz="1200" baseline="0" dirty="0" err="1"/>
              <a:t>eg</a:t>
            </a:r>
            <a:r>
              <a:rPr lang="en-US" sz="1200" baseline="0" dirty="0"/>
              <a:t>, late in a compound’s lifecycle), it’s possible that benefit/risk between an active control and study drug is of more interest and signal detection is of less interest.  In these cases, some differences in analytical approach may be warranted.</a:t>
            </a:r>
            <a:endParaRPr lang="en-US" sz="1200" dirty="0"/>
          </a:p>
          <a:p>
            <a:endParaRPr lang="en-US" sz="105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t>Common pitfall #1:</a:t>
            </a:r>
            <a:r>
              <a:rPr lang="en-US" sz="1200" baseline="0" dirty="0"/>
              <a:t>  </a:t>
            </a:r>
            <a:r>
              <a:rPr lang="en-US" sz="1200" dirty="0"/>
              <a:t>Sometimes, there’s a tendency to create analyses/summaries</a:t>
            </a:r>
            <a:r>
              <a:rPr lang="en-US" sz="1200" baseline="0" dirty="0"/>
              <a:t> for all 4 types of analyses (detection, clarification, characterization, communication) for all events and changes in labs/vitals/ECGs, which is unnecessary.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aseline="0" dirty="0"/>
              <a:t>Common pitfall #2:  Sometimes, there’s a tendency to think about what is desired for certain safety topics of interest, and create the planned signal detection plans accordingly.  This is not a recommended approach.  The plans for special topics of interest can be independent from general signal detection.</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aseline="0" dirty="0"/>
              <a:t>Common pitfall #3:  Sometimes, there’s a tendency to start with signal communication then create the analyses for signal detection accordingly.  Example:  Assume competitor labels have 12-week data.  There’s a tendency to create 12-week summaries in addition to summaries that include an entire controlled phase.  This is not necessary.  Signal detection can focus on an entire controlled period, and data can be created for exactly what is needed for a label.  </a:t>
            </a:r>
            <a:endParaRPr lang="en-US" sz="1200" dirty="0"/>
          </a:p>
          <a:p>
            <a:endParaRPr lang="en-US" dirty="0"/>
          </a:p>
        </p:txBody>
      </p:sp>
    </p:spTree>
    <p:extLst>
      <p:ext uri="{BB962C8B-B14F-4D97-AF65-F5344CB8AC3E}">
        <p14:creationId xmlns:p14="http://schemas.microsoft.com/office/powerpoint/2010/main" val="1325158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baseline="0" dirty="0"/>
              <a:t>We’ll use this example design for our discussion.</a:t>
            </a:r>
            <a:endParaRPr lang="en-US" dirty="0"/>
          </a:p>
          <a:p>
            <a:r>
              <a:rPr lang="en-US" dirty="0"/>
              <a:t>Same</a:t>
            </a:r>
            <a:r>
              <a:rPr lang="en-US" baseline="0" dirty="0"/>
              <a:t> recommendations will likely apply to most alternative designs.   For designs without a controlled period, some of the recommendations will not apply.</a:t>
            </a:r>
          </a:p>
          <a:p>
            <a:endParaRPr lang="en-US" baseline="0" dirty="0"/>
          </a:p>
          <a:p>
            <a:r>
              <a:rPr lang="en-US" baseline="0" dirty="0"/>
              <a:t>For discussion purposes, assume patients discontinuing study drug are encouraged to remain in the study, following the schedule of events as if on study drug (</a:t>
            </a:r>
            <a:r>
              <a:rPr lang="en-US" baseline="0" dirty="0" err="1"/>
              <a:t>ie</a:t>
            </a:r>
            <a:r>
              <a:rPr lang="en-US" baseline="0" dirty="0"/>
              <a:t>, as opposed to immediately entering the follow-up period).</a:t>
            </a:r>
            <a:endParaRPr lang="en-US" dirty="0"/>
          </a:p>
          <a:p>
            <a:endParaRPr lang="en-US" dirty="0"/>
          </a:p>
        </p:txBody>
      </p:sp>
    </p:spTree>
    <p:extLst>
      <p:ext uri="{BB962C8B-B14F-4D97-AF65-F5344CB8AC3E}">
        <p14:creationId xmlns:p14="http://schemas.microsoft.com/office/powerpoint/2010/main" val="3369975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34280324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baseline="0" dirty="0"/>
              <a:t>Study drug vs placebo list from the </a:t>
            </a:r>
            <a:r>
              <a:rPr lang="en-US" baseline="0" dirty="0" err="1"/>
              <a:t>PhUSE</a:t>
            </a:r>
            <a:r>
              <a:rPr lang="en-US" baseline="0" dirty="0"/>
              <a:t> AE white paper. Multi-period studies were not in scope.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AE = Adverse Event;</a:t>
            </a:r>
            <a:r>
              <a:rPr lang="en-US" baseline="0" dirty="0"/>
              <a:t> </a:t>
            </a:r>
            <a:r>
              <a:rPr lang="en-US" dirty="0"/>
              <a:t>PT = Preferred term; SAE = Serious Adverse Event;</a:t>
            </a:r>
            <a:r>
              <a:rPr lang="en-US" baseline="0" dirty="0"/>
              <a:t> </a:t>
            </a:r>
            <a:r>
              <a:rPr lang="en-US" dirty="0"/>
              <a:t>SOC = System Organ Class; TEAE = Treatment-emergent adverse event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We understand that safety assessment is both a science and an art and individuals have different ways of looking at safety data.  However, we are trying to harmonize. As interactive displays become more available, the recommendations may change.  Also, as we continue interactive tool development and implementation, we can accommodate more variation, but we would still need to ensure completeness.</a:t>
            </a: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a:p>
          <a:p>
            <a:endParaRPr lang="en-US" dirty="0"/>
          </a:p>
          <a:p>
            <a:endParaRPr lang="en-US" dirty="0"/>
          </a:p>
        </p:txBody>
      </p:sp>
    </p:spTree>
    <p:extLst>
      <p:ext uri="{BB962C8B-B14F-4D97-AF65-F5344CB8AC3E}">
        <p14:creationId xmlns:p14="http://schemas.microsoft.com/office/powerpoint/2010/main" val="9714276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a:p>
            <a:endParaRPr lang="en-US" dirty="0"/>
          </a:p>
        </p:txBody>
      </p:sp>
    </p:spTree>
    <p:extLst>
      <p:ext uri="{BB962C8B-B14F-4D97-AF65-F5344CB8AC3E}">
        <p14:creationId xmlns:p14="http://schemas.microsoft.com/office/powerpoint/2010/main" val="8233766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Study Drug/Study Drug cohort:</a:t>
            </a:r>
          </a:p>
          <a:p>
            <a:pPr lvl="0" algn="l"/>
            <a:r>
              <a:rPr lang="en-US" sz="1200" dirty="0"/>
              <a:t>Baseline - start of screening and ends prior to the first dose of study treatment </a:t>
            </a:r>
          </a:p>
          <a:p>
            <a:pPr lvl="0" algn="l"/>
            <a:r>
              <a:rPr lang="en-US" sz="1200" dirty="0" err="1"/>
              <a:t>Postbaseline</a:t>
            </a:r>
            <a:r>
              <a:rPr lang="en-US" sz="1200" dirty="0"/>
              <a:t> During Study Drug - starts after the first dose of study drug and ends at last visit of OL period or the day of the study treatment disposition visit (whichever is earliest)</a:t>
            </a:r>
          </a:p>
          <a:p>
            <a:pPr lvl="0" algn="l"/>
            <a:r>
              <a:rPr lang="en-US" sz="1200" dirty="0" err="1"/>
              <a:t>Postbaseline</a:t>
            </a:r>
            <a:r>
              <a:rPr lang="en-US" sz="1200" dirty="0"/>
              <a:t> During Study </a:t>
            </a:r>
            <a:r>
              <a:rPr lang="en-US" sz="1200" dirty="0" err="1"/>
              <a:t>Drug+After</a:t>
            </a:r>
            <a:r>
              <a:rPr lang="en-US" sz="1200" dirty="0"/>
              <a:t>- starts after the first dose of study treatment and ends when study participation ends</a:t>
            </a:r>
          </a:p>
          <a:p>
            <a:endParaRPr lang="en-US" dirty="0"/>
          </a:p>
          <a:p>
            <a:r>
              <a:rPr lang="en-US" dirty="0"/>
              <a:t>Placebo/Study Drug cohort:</a:t>
            </a:r>
          </a:p>
          <a:p>
            <a:pPr lvl="0" algn="l"/>
            <a:r>
              <a:rPr lang="en-US" sz="1200" dirty="0"/>
              <a:t>Baseline –</a:t>
            </a:r>
            <a:r>
              <a:rPr lang="en-US" sz="1200" baseline="0" dirty="0"/>
              <a:t> Various options, but often defined as time at start of Study Drug</a:t>
            </a:r>
            <a:endParaRPr lang="en-US" sz="1200" dirty="0"/>
          </a:p>
          <a:p>
            <a:pPr lvl="0" algn="l"/>
            <a:r>
              <a:rPr lang="en-US" sz="1200" dirty="0" err="1"/>
              <a:t>Postbaseline</a:t>
            </a:r>
            <a:r>
              <a:rPr lang="en-US" sz="1200" dirty="0"/>
              <a:t> During Study</a:t>
            </a:r>
            <a:r>
              <a:rPr lang="en-US" sz="1200" baseline="0" dirty="0"/>
              <a:t> Drug </a:t>
            </a:r>
            <a:r>
              <a:rPr lang="en-US" sz="1200" dirty="0"/>
              <a:t>- starts after the first dose of study drug and ends at last visit of OL period or the day of the study treatment disposition visit (whichever is earliest)</a:t>
            </a:r>
          </a:p>
          <a:p>
            <a:pPr lvl="0" algn="l"/>
            <a:r>
              <a:rPr lang="en-US" sz="1200" dirty="0" err="1"/>
              <a:t>Postbaseline</a:t>
            </a:r>
            <a:r>
              <a:rPr lang="en-US" sz="1200" dirty="0"/>
              <a:t> During Study </a:t>
            </a:r>
            <a:r>
              <a:rPr lang="en-US" sz="1200" dirty="0" err="1"/>
              <a:t>Drug+After</a:t>
            </a:r>
            <a:r>
              <a:rPr lang="en-US" sz="1200" dirty="0"/>
              <a:t>- starts after the first dose of study drug and ends when study participation ends</a:t>
            </a:r>
          </a:p>
          <a:p>
            <a:endParaRPr lang="en-US" dirty="0"/>
          </a:p>
          <a:p>
            <a:endParaRPr lang="en-US" dirty="0"/>
          </a:p>
          <a:p>
            <a:endParaRPr lang="en-US" dirty="0"/>
          </a:p>
        </p:txBody>
      </p:sp>
    </p:spTree>
    <p:extLst>
      <p:ext uri="{BB962C8B-B14F-4D97-AF65-F5344CB8AC3E}">
        <p14:creationId xmlns:p14="http://schemas.microsoft.com/office/powerpoint/2010/main" val="29357783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Think of T1 and T2 as low</a:t>
            </a:r>
            <a:r>
              <a:rPr lang="en-US" baseline="0" dirty="0"/>
              <a:t> dose and high dose.</a:t>
            </a:r>
          </a:p>
          <a:p>
            <a:endParaRPr lang="en-US" baseline="0" dirty="0"/>
          </a:p>
          <a:p>
            <a:r>
              <a:rPr lang="en-US" baseline="0" dirty="0"/>
              <a:t>Note:  The recommended shells we have today assumes we require “static” TFLs.  We live in a “digitized paper” world.  Hopefully that changes over time.  </a:t>
            </a:r>
          </a:p>
          <a:p>
            <a:br>
              <a:rPr lang="en-US" dirty="0"/>
            </a:br>
            <a:r>
              <a:rPr lang="en-US" sz="1200" b="0" i="0" kern="1200" dirty="0">
                <a:solidFill>
                  <a:schemeClr val="tx1"/>
                </a:solidFill>
                <a:effectLst/>
                <a:latin typeface="Arial" charset="0"/>
                <a:ea typeface="ヒラギノ角ゴ Pro W3" charset="0"/>
                <a:cs typeface="+mn-cs"/>
              </a:rPr>
              <a:t>Interesting article related to the need for interactive displays – November 2018 Pink</a:t>
            </a:r>
            <a:r>
              <a:rPr lang="en-US" sz="1200" b="0" i="0" kern="1200" baseline="0" dirty="0">
                <a:solidFill>
                  <a:schemeClr val="tx1"/>
                </a:solidFill>
                <a:effectLst/>
                <a:latin typeface="Arial" charset="0"/>
                <a:ea typeface="ヒラギノ角ゴ Pro W3" charset="0"/>
                <a:cs typeface="+mn-cs"/>
              </a:rPr>
              <a:t> sheet article</a:t>
            </a:r>
            <a:br>
              <a:rPr lang="en-US" dirty="0"/>
            </a:br>
            <a:r>
              <a:rPr lang="en-US" sz="1200" b="0" i="0" kern="1200" dirty="0">
                <a:solidFill>
                  <a:schemeClr val="tx1"/>
                </a:solidFill>
                <a:effectLst/>
                <a:latin typeface="Arial" charset="0"/>
                <a:ea typeface="ヒラギノ角ゴ Pro W3" charset="0"/>
                <a:cs typeface="+mn-cs"/>
              </a:rPr>
              <a:t>Link to full article: </a:t>
            </a:r>
            <a:r>
              <a:rPr lang="en-US" sz="1200" b="0" i="0" u="none" strike="noStrike" kern="1200" dirty="0">
                <a:solidFill>
                  <a:schemeClr val="tx1"/>
                </a:solidFill>
                <a:effectLst/>
                <a:latin typeface="Arial" charset="0"/>
                <a:ea typeface="ヒラギノ角ゴ Pro W3" charset="0"/>
                <a:cs typeface="+mn-cs"/>
                <a:hlinkClick r:id="rId3" tooltip="https://pink.pharmaintelligence.informa.com/PS124255/Reliance-On-Digitized-Paper-Is-Slowing-Drug-Development--US-FDAs-Woodcock"/>
              </a:rPr>
              <a:t>https://pink.pharmaintelligence.informa.com/PS124255/Reliance-On-Digitized-Paper-Is-Slowing-Drug-Development--US-FDAs-Woodcock</a:t>
            </a:r>
            <a:br>
              <a:rPr lang="en-US" dirty="0"/>
            </a:br>
            <a:br>
              <a:rPr lang="en-US" dirty="0"/>
            </a:br>
            <a:r>
              <a:rPr lang="en-US" sz="1200" b="0" i="0" kern="1200" dirty="0">
                <a:solidFill>
                  <a:schemeClr val="tx1"/>
                </a:solidFill>
                <a:effectLst/>
                <a:latin typeface="Arial" charset="0"/>
                <a:ea typeface="ヒラギノ角ゴ Pro W3" charset="0"/>
                <a:cs typeface="+mn-cs"/>
              </a:rPr>
              <a:t>Excerpt:</a:t>
            </a:r>
            <a:br>
              <a:rPr lang="en-US" dirty="0"/>
            </a:br>
            <a:r>
              <a:rPr lang="en-US" sz="1200" b="0" i="0" kern="1200" dirty="0">
                <a:solidFill>
                  <a:schemeClr val="tx1"/>
                </a:solidFill>
                <a:effectLst/>
                <a:latin typeface="Arial" charset="0"/>
                <a:ea typeface="ヒラギノ角ゴ Pro W3" charset="0"/>
                <a:cs typeface="+mn-cs"/>
              </a:rPr>
              <a:t>The US FDA’s Janet Woodcock is issuing a call to action to better leverage technology in drug development and regulatory review, starting with the elimination of “digitized paper.”</a:t>
            </a:r>
            <a:br>
              <a:rPr lang="en-US" dirty="0"/>
            </a:br>
            <a:r>
              <a:rPr lang="en-US" sz="1200" b="0" i="0" kern="1200" dirty="0">
                <a:solidFill>
                  <a:schemeClr val="tx1"/>
                </a:solidFill>
                <a:effectLst/>
                <a:latin typeface="Arial" charset="0"/>
                <a:ea typeface="ヒラギノ角ゴ Pro W3" charset="0"/>
                <a:cs typeface="+mn-cs"/>
              </a:rPr>
              <a:t>Speaking at the Friends of Cancer Research (FOCR) annual meeting in Washington, DC Nov. 13, the Center for Drug Evaluation and Research director suggested that getting drugs to market efficiently is being hindered “by the inability to actually exchange data freely and to really take advantage of the digital age.”</a:t>
            </a:r>
            <a:br>
              <a:rPr lang="en-US" dirty="0"/>
            </a:br>
            <a:r>
              <a:rPr lang="en-US" sz="1200" b="0" i="0" kern="1200" dirty="0">
                <a:solidFill>
                  <a:schemeClr val="tx1"/>
                </a:solidFill>
                <a:effectLst/>
                <a:latin typeface="Arial" charset="0"/>
                <a:ea typeface="ヒラギノ角ゴ Pro W3" charset="0"/>
                <a:cs typeface="+mn-cs"/>
              </a:rPr>
              <a:t>She challenged industry, regulators and other stakeholders to think creatively about how to move away from legacy, paper-based processes in clinical trials and regulatory submissions, in favor of approaches that capitalize on available digital tools.</a:t>
            </a:r>
            <a:br>
              <a:rPr lang="en-US" dirty="0"/>
            </a:br>
            <a:r>
              <a:rPr lang="en-US" sz="1200" b="0" i="0" kern="1200" dirty="0">
                <a:solidFill>
                  <a:schemeClr val="tx1"/>
                </a:solidFill>
                <a:effectLst/>
                <a:latin typeface="Arial" charset="0"/>
                <a:ea typeface="ヒラギノ角ゴ Pro W3" charset="0"/>
                <a:cs typeface="+mn-cs"/>
              </a:rPr>
              <a:t>“We really ought to think about digital technology in a different way,” Woodcock said. “We really ought to think about how can we streamline and actually utilize the digital age in order to most effectively regulate and most efficiently regulate.”</a:t>
            </a:r>
            <a:br>
              <a:rPr lang="en-US" dirty="0"/>
            </a:br>
            <a:r>
              <a:rPr lang="en-US" sz="1200" b="0" i="0" kern="1200" dirty="0">
                <a:solidFill>
                  <a:schemeClr val="tx1"/>
                </a:solidFill>
                <a:effectLst/>
                <a:latin typeface="Arial" charset="0"/>
                <a:ea typeface="ヒラギノ角ゴ Pro W3" charset="0"/>
                <a:cs typeface="+mn-cs"/>
              </a:rPr>
              <a:t>FDA initiatives aimed at getting drugs to market faster can only be so effective when some basic regulatory processes, such as submissions and labeling revisions, are still grounded in paper records, she said.</a:t>
            </a:r>
            <a:br>
              <a:rPr lang="en-US" dirty="0"/>
            </a:br>
            <a:r>
              <a:rPr lang="en-US" sz="1200" b="0" i="0" kern="1200" dirty="0">
                <a:solidFill>
                  <a:schemeClr val="tx1"/>
                </a:solidFill>
                <a:effectLst/>
                <a:latin typeface="Arial" charset="0"/>
                <a:ea typeface="ヒラギノ角ゴ Pro W3" charset="0"/>
                <a:cs typeface="+mn-cs"/>
              </a:rPr>
              <a:t>“My modest proposal is that we all get together … and I commit to working on this – that we think how we can move to really enable the digital age to help clinical investigation and to streamline all these things, and put our assets and our efforts and our people against things that really matter.”</a:t>
            </a:r>
            <a:endParaRPr lang="en-US" dirty="0"/>
          </a:p>
          <a:p>
            <a:endParaRPr lang="en-US" dirty="0"/>
          </a:p>
        </p:txBody>
      </p:sp>
    </p:spTree>
    <p:extLst>
      <p:ext uri="{BB962C8B-B14F-4D97-AF65-F5344CB8AC3E}">
        <p14:creationId xmlns:p14="http://schemas.microsoft.com/office/powerpoint/2010/main" val="19411349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Think of T1 and T2 as low</a:t>
            </a:r>
            <a:r>
              <a:rPr lang="en-US" baseline="0" dirty="0"/>
              <a:t> dose and high dose.</a:t>
            </a:r>
          </a:p>
          <a:p>
            <a:endParaRPr lang="en-US" baseline="0" dirty="0"/>
          </a:p>
          <a:p>
            <a:r>
              <a:rPr lang="en-US" baseline="0" dirty="0"/>
              <a:t>Note:  The recommended shells we have today assumes we require “static” TFLs.  We live in a “digitized paper” world.  Hopefully that changes over time.  </a:t>
            </a:r>
          </a:p>
          <a:p>
            <a:br>
              <a:rPr lang="en-US" dirty="0"/>
            </a:br>
            <a:r>
              <a:rPr lang="en-US" sz="1200" b="0" i="0" kern="1200" dirty="0">
                <a:solidFill>
                  <a:schemeClr val="tx1"/>
                </a:solidFill>
                <a:effectLst/>
                <a:latin typeface="Arial" charset="0"/>
                <a:ea typeface="ヒラギノ角ゴ Pro W3" charset="0"/>
                <a:cs typeface="+mn-cs"/>
              </a:rPr>
              <a:t>Interesting article related to the need for interactive displays – November 2018 Pink</a:t>
            </a:r>
            <a:r>
              <a:rPr lang="en-US" sz="1200" b="0" i="0" kern="1200" baseline="0" dirty="0">
                <a:solidFill>
                  <a:schemeClr val="tx1"/>
                </a:solidFill>
                <a:effectLst/>
                <a:latin typeface="Arial" charset="0"/>
                <a:ea typeface="ヒラギノ角ゴ Pro W3" charset="0"/>
                <a:cs typeface="+mn-cs"/>
              </a:rPr>
              <a:t> sheet article</a:t>
            </a:r>
            <a:br>
              <a:rPr lang="en-US" dirty="0"/>
            </a:br>
            <a:r>
              <a:rPr lang="en-US" sz="1200" b="0" i="0" kern="1200" dirty="0">
                <a:solidFill>
                  <a:schemeClr val="tx1"/>
                </a:solidFill>
                <a:effectLst/>
                <a:latin typeface="Arial" charset="0"/>
                <a:ea typeface="ヒラギノ角ゴ Pro W3" charset="0"/>
                <a:cs typeface="+mn-cs"/>
              </a:rPr>
              <a:t>Link to full article: </a:t>
            </a:r>
            <a:r>
              <a:rPr lang="en-US" sz="1200" b="0" i="0" u="none" strike="noStrike" kern="1200" dirty="0">
                <a:solidFill>
                  <a:schemeClr val="tx1"/>
                </a:solidFill>
                <a:effectLst/>
                <a:latin typeface="Arial" charset="0"/>
                <a:ea typeface="ヒラギノ角ゴ Pro W3" charset="0"/>
                <a:cs typeface="+mn-cs"/>
                <a:hlinkClick r:id="rId3" tooltip="https://pink.pharmaintelligence.informa.com/PS124255/Reliance-On-Digitized-Paper-Is-Slowing-Drug-Development--US-FDAs-Woodcock"/>
              </a:rPr>
              <a:t>https://pink.pharmaintelligence.informa.com/PS124255/Reliance-On-Digitized-Paper-Is-Slowing-Drug-Development--US-FDAs-Woodcock</a:t>
            </a:r>
            <a:br>
              <a:rPr lang="en-US" dirty="0"/>
            </a:br>
            <a:br>
              <a:rPr lang="en-US" dirty="0"/>
            </a:br>
            <a:r>
              <a:rPr lang="en-US" sz="1200" b="0" i="0" kern="1200" dirty="0">
                <a:solidFill>
                  <a:schemeClr val="tx1"/>
                </a:solidFill>
                <a:effectLst/>
                <a:latin typeface="Arial" charset="0"/>
                <a:ea typeface="ヒラギノ角ゴ Pro W3" charset="0"/>
                <a:cs typeface="+mn-cs"/>
              </a:rPr>
              <a:t>Excerpt:</a:t>
            </a:r>
            <a:br>
              <a:rPr lang="en-US" dirty="0"/>
            </a:br>
            <a:r>
              <a:rPr lang="en-US" sz="1200" b="0" i="0" kern="1200" dirty="0">
                <a:solidFill>
                  <a:schemeClr val="tx1"/>
                </a:solidFill>
                <a:effectLst/>
                <a:latin typeface="Arial" charset="0"/>
                <a:ea typeface="ヒラギノ角ゴ Pro W3" charset="0"/>
                <a:cs typeface="+mn-cs"/>
              </a:rPr>
              <a:t>The US FDA’s Janet Woodcock is issuing a call to action to better leverage technology in drug development and regulatory review, starting with the elimination of “digitized paper.”</a:t>
            </a:r>
            <a:br>
              <a:rPr lang="en-US" dirty="0"/>
            </a:br>
            <a:r>
              <a:rPr lang="en-US" sz="1200" b="0" i="0" kern="1200" dirty="0">
                <a:solidFill>
                  <a:schemeClr val="tx1"/>
                </a:solidFill>
                <a:effectLst/>
                <a:latin typeface="Arial" charset="0"/>
                <a:ea typeface="ヒラギノ角ゴ Pro W3" charset="0"/>
                <a:cs typeface="+mn-cs"/>
              </a:rPr>
              <a:t>Speaking at the Friends of Cancer Research (FOCR) annual meeting in Washington, DC Nov. 13, the Center for Drug Evaluation and Research director suggested that getting drugs to market efficiently is being hindered “by the inability to actually exchange data freely and to really take advantage of the digital age.”</a:t>
            </a:r>
            <a:br>
              <a:rPr lang="en-US" dirty="0"/>
            </a:br>
            <a:r>
              <a:rPr lang="en-US" sz="1200" b="0" i="0" kern="1200" dirty="0">
                <a:solidFill>
                  <a:schemeClr val="tx1"/>
                </a:solidFill>
                <a:effectLst/>
                <a:latin typeface="Arial" charset="0"/>
                <a:ea typeface="ヒラギノ角ゴ Pro W3" charset="0"/>
                <a:cs typeface="+mn-cs"/>
              </a:rPr>
              <a:t>She challenged industry, regulators and other stakeholders to think creatively about how to move away from legacy, paper-based processes in clinical trials and regulatory submissions, in favor of approaches that capitalize on available digital tools.</a:t>
            </a:r>
            <a:br>
              <a:rPr lang="en-US" dirty="0"/>
            </a:br>
            <a:r>
              <a:rPr lang="en-US" sz="1200" b="0" i="0" kern="1200" dirty="0">
                <a:solidFill>
                  <a:schemeClr val="tx1"/>
                </a:solidFill>
                <a:effectLst/>
                <a:latin typeface="Arial" charset="0"/>
                <a:ea typeface="ヒラギノ角ゴ Pro W3" charset="0"/>
                <a:cs typeface="+mn-cs"/>
              </a:rPr>
              <a:t>“We really ought to think about digital technology in a different way,” Woodcock said. “We really ought to think about how can we streamline and actually utilize the digital age in order to most effectively regulate and most efficiently regulate.”</a:t>
            </a:r>
            <a:br>
              <a:rPr lang="en-US" dirty="0"/>
            </a:br>
            <a:r>
              <a:rPr lang="en-US" sz="1200" b="0" i="0" kern="1200" dirty="0">
                <a:solidFill>
                  <a:schemeClr val="tx1"/>
                </a:solidFill>
                <a:effectLst/>
                <a:latin typeface="Arial" charset="0"/>
                <a:ea typeface="ヒラギノ角ゴ Pro W3" charset="0"/>
                <a:cs typeface="+mn-cs"/>
              </a:rPr>
              <a:t>FDA initiatives aimed at getting drugs to market faster can only be so effective when some basic regulatory processes, such as submissions and labeling revisions, are still grounded in paper records, she said.</a:t>
            </a:r>
            <a:br>
              <a:rPr lang="en-US" dirty="0"/>
            </a:br>
            <a:r>
              <a:rPr lang="en-US" sz="1200" b="0" i="0" kern="1200" dirty="0">
                <a:solidFill>
                  <a:schemeClr val="tx1"/>
                </a:solidFill>
                <a:effectLst/>
                <a:latin typeface="Arial" charset="0"/>
                <a:ea typeface="ヒラギノ角ゴ Pro W3" charset="0"/>
                <a:cs typeface="+mn-cs"/>
              </a:rPr>
              <a:t>“My modest proposal is that we all get together … and I commit to working on this – that we think how we can move to really enable the digital age to help clinical investigation and to streamline all these things, and put our assets and our efforts and our people against things that really matter.”</a:t>
            </a:r>
            <a:endParaRPr lang="en-US" dirty="0"/>
          </a:p>
          <a:p>
            <a:endParaRPr lang="en-US" dirty="0"/>
          </a:p>
        </p:txBody>
      </p:sp>
    </p:spTree>
    <p:extLst>
      <p:ext uri="{BB962C8B-B14F-4D97-AF65-F5344CB8AC3E}">
        <p14:creationId xmlns:p14="http://schemas.microsoft.com/office/powerpoint/2010/main" val="8020634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3367334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14230041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ADR=Adverse Drug Reaction</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During Study</a:t>
            </a:r>
            <a:r>
              <a:rPr lang="en-US" baseline="0" dirty="0"/>
              <a:t> Drug and During Study </a:t>
            </a:r>
            <a:r>
              <a:rPr lang="en-US" baseline="0" dirty="0" err="1"/>
              <a:t>Drug+After</a:t>
            </a:r>
            <a:r>
              <a:rPr lang="en-US" baseline="0" dirty="0"/>
              <a:t>:  </a:t>
            </a:r>
            <a:r>
              <a:rPr lang="en-US" sz="1200" kern="1200" dirty="0">
                <a:solidFill>
                  <a:schemeClr val="tx1"/>
                </a:solidFill>
                <a:effectLst/>
                <a:latin typeface="+mn-lt"/>
                <a:ea typeface="+mn-ea"/>
                <a:cs typeface="+mn-cs"/>
              </a:rPr>
              <a:t>looking for events with potential clinical consequences (high likelihood of leading to permanent disability or death) that thoughtful</a:t>
            </a:r>
            <a:r>
              <a:rPr lang="en-US" sz="1200" kern="1200" baseline="0" dirty="0">
                <a:solidFill>
                  <a:schemeClr val="tx1"/>
                </a:solidFill>
                <a:effectLst/>
                <a:latin typeface="+mn-lt"/>
                <a:ea typeface="+mn-ea"/>
                <a:cs typeface="+mn-cs"/>
              </a:rPr>
              <a:t> consideration should be applied to decide whether the event should be considered an </a:t>
            </a:r>
            <a:r>
              <a:rPr lang="en-US" sz="1200" kern="1200" dirty="0">
                <a:solidFill>
                  <a:schemeClr val="tx1"/>
                </a:solidFill>
                <a:effectLst/>
                <a:latin typeface="+mn-lt"/>
                <a:ea typeface="+mn-ea"/>
                <a:cs typeface="+mn-cs"/>
              </a:rPr>
              <a:t>ADR</a:t>
            </a:r>
            <a:r>
              <a:rPr lang="en-US" sz="1200" kern="1200" baseline="0" dirty="0">
                <a:solidFill>
                  <a:schemeClr val="tx1"/>
                </a:solidFill>
                <a:effectLst/>
                <a:latin typeface="+mn-lt"/>
                <a:ea typeface="+mn-ea"/>
                <a:cs typeface="+mn-cs"/>
              </a:rPr>
              <a:t> despite</a:t>
            </a:r>
            <a:r>
              <a:rPr lang="en-US" sz="1200" kern="1200" dirty="0">
                <a:solidFill>
                  <a:schemeClr val="tx1"/>
                </a:solidFill>
                <a:effectLst/>
                <a:latin typeface="+mn-lt"/>
                <a:ea typeface="+mn-ea"/>
                <a:cs typeface="+mn-cs"/>
              </a:rPr>
              <a:t> limited data.  </a:t>
            </a:r>
            <a:endParaRPr lang="en-US" dirty="0"/>
          </a:p>
          <a:p>
            <a:endParaRPr lang="en-US" dirty="0"/>
          </a:p>
        </p:txBody>
      </p:sp>
    </p:spTree>
    <p:extLst>
      <p:ext uri="{BB962C8B-B14F-4D97-AF65-F5344CB8AC3E}">
        <p14:creationId xmlns:p14="http://schemas.microsoft.com/office/powerpoint/2010/main" val="27699949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16139860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pPr lvl="0"/>
            <a:r>
              <a:rPr lang="en-US" sz="1600" dirty="0"/>
              <a:t>TEAE=Treatment emergent adverse event; CSR=Clinical Study Report</a:t>
            </a:r>
          </a:p>
          <a:p>
            <a:pPr lvl="0"/>
            <a:r>
              <a:rPr lang="en-US" sz="1600" dirty="0"/>
              <a:t>Common pitfall – There’s a tendency for teams to use the max severity table for signal characterization only (</a:t>
            </a:r>
            <a:r>
              <a:rPr lang="en-US" sz="1600" dirty="0" err="1"/>
              <a:t>eg</a:t>
            </a:r>
            <a:r>
              <a:rPr lang="en-US" sz="1600" dirty="0"/>
              <a:t>, most events were mild), and not comment on its purpose pertaining to signal detection. </a:t>
            </a:r>
          </a:p>
          <a:p>
            <a:endParaRPr lang="en-US" baseline="0" dirty="0"/>
          </a:p>
          <a:p>
            <a:r>
              <a:rPr lang="en-US" baseline="0" dirty="0"/>
              <a:t>Max severity - from 2010 Clinical Review Template:</a:t>
            </a:r>
          </a:p>
          <a:p>
            <a:r>
              <a:rPr lang="en-US" sz="1200" b="0" i="0" u="none" strike="noStrike" kern="1200" baseline="0" dirty="0">
                <a:solidFill>
                  <a:schemeClr val="tx1"/>
                </a:solidFill>
                <a:latin typeface="Arial" charset="0"/>
                <a:ea typeface="ヒラギノ角ゴ Pro W3" charset="0"/>
                <a:cs typeface="+mn-cs"/>
              </a:rPr>
              <a:t>Also, in general, tables should give rates for all severities of a given effect, although in some cases (notably cytotoxic drugs), it is important to distinguish more and less severe reactions, as the former may be therapy-limiting or may affect the overall risk-benefit conclusion for the drug. However, for events with high background rates (e.g., headache, fatigue, and other events that occur frequently independent of drug therapy), display of all reported events can result in a high event rate that obscures drug-relatedness. This result can be a particular problem when time on drug is prolonged. For example, it is common for clinical trials of 4 to 6 weeks duration to report headache at a high rate (20 to 25 percent). In that case, considering the severity or causality assessment of such events may allow a better assessment (e.g., if severe headaches are found only in the drug-treated group). </a:t>
            </a:r>
          </a:p>
          <a:p>
            <a:endParaRPr lang="en-US" dirty="0"/>
          </a:p>
          <a:p>
            <a:endParaRPr lang="en-US" dirty="0"/>
          </a:p>
        </p:txBody>
      </p:sp>
    </p:spTree>
    <p:extLst>
      <p:ext uri="{BB962C8B-B14F-4D97-AF65-F5344CB8AC3E}">
        <p14:creationId xmlns:p14="http://schemas.microsoft.com/office/powerpoint/2010/main" val="21865440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a:p>
        </p:txBody>
      </p:sp>
    </p:spTree>
    <p:extLst>
      <p:ext uri="{BB962C8B-B14F-4D97-AF65-F5344CB8AC3E}">
        <p14:creationId xmlns:p14="http://schemas.microsoft.com/office/powerpoint/2010/main" val="259825783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33773574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Collection</a:t>
            </a:r>
            <a:r>
              <a:rPr lang="en-US" baseline="0" dirty="0"/>
              <a:t> of events – Some sites might enter each headache, others may say “intermittent headaches”</a:t>
            </a:r>
            <a:endParaRPr lang="en-US" dirty="0"/>
          </a:p>
          <a:p>
            <a:r>
              <a:rPr lang="en-US" baseline="0" dirty="0"/>
              <a:t>Note:  Number of events is needed for CT Registry</a:t>
            </a:r>
            <a:endParaRPr lang="en-US" dirty="0"/>
          </a:p>
          <a:p>
            <a:endParaRPr lang="en-US" dirty="0"/>
          </a:p>
        </p:txBody>
      </p:sp>
    </p:spTree>
    <p:extLst>
      <p:ext uri="{BB962C8B-B14F-4D97-AF65-F5344CB8AC3E}">
        <p14:creationId xmlns:p14="http://schemas.microsoft.com/office/powerpoint/2010/main" val="135592405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TEAE=Treatment emergent adverse event; AE=adverse event; PT=preferred term; SD=Study</a:t>
            </a:r>
            <a:r>
              <a:rPr lang="en-US" baseline="0" dirty="0"/>
              <a:t> Drug</a:t>
            </a:r>
            <a:endParaRPr lang="en-US" dirty="0"/>
          </a:p>
          <a:p>
            <a:r>
              <a:rPr lang="en-US" dirty="0"/>
              <a:t>Common TEAEs – Not</a:t>
            </a:r>
            <a:r>
              <a:rPr lang="en-US" baseline="0" dirty="0"/>
              <a:t> all that useful for the placebo-controlled group, but expected per CSR templates</a:t>
            </a:r>
          </a:p>
          <a:p>
            <a:endParaRPr lang="en-US" dirty="0"/>
          </a:p>
        </p:txBody>
      </p:sp>
    </p:spTree>
    <p:extLst>
      <p:ext uri="{BB962C8B-B14F-4D97-AF65-F5344CB8AC3E}">
        <p14:creationId xmlns:p14="http://schemas.microsoft.com/office/powerpoint/2010/main" val="3027798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Considering an extrem</a:t>
            </a:r>
            <a:r>
              <a:rPr lang="en-US" baseline="0" dirty="0"/>
              <a:t>e example of a study where subjects can titrate up to higher doses if lower doses aren’t working</a:t>
            </a:r>
            <a:r>
              <a:rPr lang="en-US" dirty="0"/>
              <a:t>, high dose tends look better than low dose.  Only those who can tolerate low dose get to high doses.</a:t>
            </a:r>
          </a:p>
          <a:p>
            <a:r>
              <a:rPr lang="en-US" dirty="0"/>
              <a:t>Creating</a:t>
            </a:r>
            <a:r>
              <a:rPr lang="en-US" baseline="0" dirty="0"/>
              <a:t> exposure-adjusted incidence rates instead of percentages does not solve the issue of channeling bias.</a:t>
            </a:r>
          </a:p>
          <a:p>
            <a:r>
              <a:rPr lang="en-US" baseline="0" dirty="0"/>
              <a:t>Channeling bias – A term usually used in the observational study setting, where “sicker” patients are often prescribed the newer medications creating bias when comparing newer versus older medications.</a:t>
            </a:r>
            <a:endParaRPr lang="en-US" dirty="0"/>
          </a:p>
        </p:txBody>
      </p:sp>
    </p:spTree>
    <p:extLst>
      <p:ext uri="{BB962C8B-B14F-4D97-AF65-F5344CB8AC3E}">
        <p14:creationId xmlns:p14="http://schemas.microsoft.com/office/powerpoint/2010/main" val="314784902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ADR=Adverse Drug Reaction</a:t>
            </a:r>
          </a:p>
          <a:p>
            <a:r>
              <a:rPr lang="en-US" dirty="0"/>
              <a:t>This is a frequently</a:t>
            </a:r>
            <a:r>
              <a:rPr lang="en-US" baseline="0" dirty="0"/>
              <a:t> asked question!</a:t>
            </a:r>
          </a:p>
          <a:p>
            <a:r>
              <a:rPr lang="en-US" dirty="0"/>
              <a:t>Many companies do not include p-values with their safety summaries.  For these companies,</a:t>
            </a:r>
            <a:r>
              <a:rPr lang="en-US" baseline="0" dirty="0"/>
              <a:t> they likely look at magnitude of effect as an approximation for strength of evidence for an imbalance.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Without</a:t>
            </a:r>
            <a:r>
              <a:rPr lang="en-US" baseline="0" dirty="0"/>
              <a:t> p-values or confidence intervals, it’s possible that the events with strong evidence for an imbalance but relatively lower magnitude of effect will get less attention that they may deserve.  Including p-values or confidence intervals is a means to help ensure these events aren’t lost in the shuffle.</a:t>
            </a:r>
            <a:endParaRPr lang="en-US" dirty="0"/>
          </a:p>
          <a:p>
            <a:r>
              <a:rPr lang="en-US" baseline="0" dirty="0"/>
              <a:t>  </a:t>
            </a:r>
            <a:endParaRPr lang="en-US" dirty="0"/>
          </a:p>
          <a:p>
            <a:endParaRPr lang="en-US" dirty="0"/>
          </a:p>
        </p:txBody>
      </p:sp>
    </p:spTree>
    <p:extLst>
      <p:ext uri="{BB962C8B-B14F-4D97-AF65-F5344CB8AC3E}">
        <p14:creationId xmlns:p14="http://schemas.microsoft.com/office/powerpoint/2010/main" val="2312922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OR=Odds</a:t>
            </a:r>
            <a:r>
              <a:rPr lang="en-US" baseline="0" dirty="0"/>
              <a:t> ratio</a:t>
            </a:r>
          </a:p>
          <a:p>
            <a:r>
              <a:rPr lang="en-US" dirty="0"/>
              <a:t> While the magnitude</a:t>
            </a:r>
            <a:r>
              <a:rPr lang="en-US" baseline="0" dirty="0"/>
              <a:t> of effect is the same between these 2 PTs, the strength of evidence for an imbalance is not the same.  </a:t>
            </a:r>
            <a:endParaRPr lang="en-US" dirty="0"/>
          </a:p>
        </p:txBody>
      </p:sp>
    </p:spTree>
    <p:extLst>
      <p:ext uri="{BB962C8B-B14F-4D97-AF65-F5344CB8AC3E}">
        <p14:creationId xmlns:p14="http://schemas.microsoft.com/office/powerpoint/2010/main" val="123194416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Volcano plot copied from </a:t>
            </a:r>
            <a:r>
              <a:rPr lang="en-US" dirty="0" err="1"/>
              <a:t>CTSpedia</a:t>
            </a:r>
            <a:r>
              <a:rPr lang="en-US" dirty="0"/>
              <a:t>.  While the main focus of</a:t>
            </a:r>
            <a:r>
              <a:rPr lang="en-US" baseline="0" dirty="0"/>
              <a:t> the presentation is to go over our recommended displays, we’ll deviate from that at the moment.</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Volcano plot on cover of the book “Quantitative Evaluation of Safety in Drug Development”,</a:t>
            </a:r>
            <a:r>
              <a:rPr lang="en-US" baseline="0" dirty="0"/>
              <a:t> and discussed in the Safety Graphics chapter.</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Also</a:t>
            </a:r>
            <a:r>
              <a:rPr lang="en-US" baseline="0" dirty="0"/>
              <a:t> included in: </a:t>
            </a:r>
            <a:r>
              <a:rPr lang="en-US" sz="1200" kern="1200" dirty="0">
                <a:solidFill>
                  <a:schemeClr val="tx1"/>
                </a:solidFill>
                <a:effectLst/>
                <a:latin typeface="+mn-lt"/>
                <a:ea typeface="+mn-ea"/>
                <a:cs typeface="+mn-cs"/>
              </a:rPr>
              <a:t>Ma H, Ke C, Jiang Q, </a:t>
            </a:r>
            <a:r>
              <a:rPr lang="en-US" sz="1200" kern="1200" dirty="0" err="1">
                <a:solidFill>
                  <a:schemeClr val="tx1"/>
                </a:solidFill>
                <a:effectLst/>
                <a:latin typeface="+mn-lt"/>
                <a:ea typeface="+mn-ea"/>
                <a:cs typeface="+mn-cs"/>
              </a:rPr>
              <a:t>Snapinn</a:t>
            </a:r>
            <a:r>
              <a:rPr lang="en-US" sz="1200" kern="1200" dirty="0">
                <a:solidFill>
                  <a:schemeClr val="tx1"/>
                </a:solidFill>
                <a:effectLst/>
                <a:latin typeface="+mn-lt"/>
                <a:ea typeface="+mn-ea"/>
                <a:cs typeface="+mn-cs"/>
              </a:rPr>
              <a:t> S. Statistical considerations on the evaluation of imbalances of adverse events in randomized clinical trials</a:t>
            </a:r>
            <a:r>
              <a:rPr lang="en-US" sz="1200" i="1"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 Therapeutic Innovation &amp; Regulatory Science, 2015, 49(6): 957-965.</a:t>
            </a:r>
          </a:p>
          <a:p>
            <a:r>
              <a:rPr lang="en-US" baseline="0" dirty="0"/>
              <a:t> </a:t>
            </a:r>
          </a:p>
          <a:p>
            <a:endParaRPr lang="en-US" dirty="0"/>
          </a:p>
        </p:txBody>
      </p:sp>
    </p:spTree>
    <p:extLst>
      <p:ext uri="{BB962C8B-B14F-4D97-AF65-F5344CB8AC3E}">
        <p14:creationId xmlns:p14="http://schemas.microsoft.com/office/powerpoint/2010/main" val="113849075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There’s a list of principles in</a:t>
            </a:r>
            <a:r>
              <a:rPr lang="en-US" baseline="0" dirty="0"/>
              <a:t> the </a:t>
            </a:r>
            <a:r>
              <a:rPr lang="en-US" baseline="0" dirty="0" err="1"/>
              <a:t>PhUSE</a:t>
            </a:r>
            <a:r>
              <a:rPr lang="en-US" baseline="0" dirty="0"/>
              <a:t> AE white paper about time post study drug.</a:t>
            </a:r>
          </a:p>
          <a:p>
            <a:r>
              <a:rPr lang="en-US" dirty="0" err="1"/>
              <a:t>Estimand</a:t>
            </a:r>
            <a:r>
              <a:rPr lang="en-US" baseline="0" dirty="0"/>
              <a:t> guidance has been recently published, but pertains mostly to efficacy.  The concept also applies to safety.   Further thought on this is ongoing.</a:t>
            </a:r>
          </a:p>
          <a:p>
            <a:endParaRPr lang="en-US" baseline="0" dirty="0"/>
          </a:p>
          <a:p>
            <a:r>
              <a:rPr lang="en-US" baseline="0" dirty="0"/>
              <a:t>In some studies, patients who discontinue study treatment are immediately moved to the follow-up period.  This issue is moot for these studies.  </a:t>
            </a:r>
          </a:p>
          <a:p>
            <a:r>
              <a:rPr lang="en-US" baseline="0" dirty="0"/>
              <a:t>If a study does not allow other medications, using the entire treatment period would be recommended.  This is an example of why safety isn’t always easy.  All of these considerations are important in safety analysis planning.</a:t>
            </a:r>
          </a:p>
          <a:p>
            <a:endParaRPr lang="en-US" baseline="0" dirty="0"/>
          </a:p>
          <a:p>
            <a:r>
              <a:rPr lang="en-US" baseline="0" dirty="0"/>
              <a:t>The bias created by including time between study treatment discontinuation and end of treatment period – Placebo patients who discontinue and take other medications could have events caused by the other medications.  These would be attributed to placebo and signals could be missed.</a:t>
            </a:r>
          </a:p>
          <a:p>
            <a:endParaRPr lang="en-US" baseline="0" dirty="0"/>
          </a:p>
          <a:p>
            <a:r>
              <a:rPr lang="en-US" baseline="0" dirty="0"/>
              <a:t>The bias created by excluding time between study treatment discontinuation and end of treatment period – Not really an issue when used for signal detection unless there is substantial differences in time of observation between SD and placebo.  Could be an issue for signal communication – If discontinuations rates are high, the percentage would be under-estimated.</a:t>
            </a:r>
            <a:endParaRPr lang="en-US" dirty="0"/>
          </a:p>
          <a:p>
            <a:endParaRPr lang="en-US" dirty="0"/>
          </a:p>
        </p:txBody>
      </p:sp>
    </p:spTree>
    <p:extLst>
      <p:ext uri="{BB962C8B-B14F-4D97-AF65-F5344CB8AC3E}">
        <p14:creationId xmlns:p14="http://schemas.microsoft.com/office/powerpoint/2010/main" val="325052394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There’s a list of principles in</a:t>
            </a:r>
            <a:r>
              <a:rPr lang="en-US" baseline="0" dirty="0"/>
              <a:t> the </a:t>
            </a:r>
            <a:r>
              <a:rPr lang="en-US" baseline="0" dirty="0" err="1"/>
              <a:t>PhUSE</a:t>
            </a:r>
            <a:r>
              <a:rPr lang="en-US" baseline="0" dirty="0"/>
              <a:t> AE white paper about time post study drug.</a:t>
            </a:r>
          </a:p>
          <a:p>
            <a:endParaRPr lang="en-US" baseline="0" dirty="0"/>
          </a:p>
          <a:p>
            <a:r>
              <a:rPr lang="en-US" baseline="0" dirty="0"/>
              <a:t>For designs that have a controlled treatment period, immediately followed by a follow-up period, estimating the percentages across the study is a reasonable option.  If days are added, should be clear in any communication (</a:t>
            </a:r>
            <a:r>
              <a:rPr lang="en-US" baseline="0" dirty="0" err="1"/>
              <a:t>eg</a:t>
            </a:r>
            <a:r>
              <a:rPr lang="en-US" baseline="0" dirty="0"/>
              <a:t>, label).  </a:t>
            </a:r>
          </a:p>
          <a:p>
            <a:r>
              <a:rPr lang="en-US" baseline="0" dirty="0"/>
              <a:t>This is one area of a lot of variation in thought – some researches would say “of course you want to estimate percentages for just the treatment period”;  other researchers would say “of course you should include events beyond the treatment period”.  (I believe that people with past neuroscience experience tend to fall in the first category as past products had events associated with discontinuation, and people with past oncology experience tend to fall in the latter category as simple designs are relatively normal.)</a:t>
            </a:r>
          </a:p>
          <a:p>
            <a:endParaRPr lang="en-US" dirty="0"/>
          </a:p>
        </p:txBody>
      </p:sp>
    </p:spTree>
    <p:extLst>
      <p:ext uri="{BB962C8B-B14F-4D97-AF65-F5344CB8AC3E}">
        <p14:creationId xmlns:p14="http://schemas.microsoft.com/office/powerpoint/2010/main" val="336363822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See “Conservativeness” sections in white papers.</a:t>
            </a:r>
          </a:p>
          <a:p>
            <a:r>
              <a:rPr lang="en-US" dirty="0"/>
              <a:t>Section from AE white paper:</a:t>
            </a:r>
          </a:p>
          <a:p>
            <a:r>
              <a:rPr lang="en-US" sz="1200" kern="1200" dirty="0">
                <a:solidFill>
                  <a:schemeClr val="tx1"/>
                </a:solidFill>
                <a:effectLst/>
                <a:latin typeface="+mn-lt"/>
                <a:ea typeface="+mn-ea"/>
                <a:cs typeface="+mn-cs"/>
              </a:rPr>
              <a:t>The focus of this white paper is clinical trials for which there are comparator data (either placebo or active comparator).  One might be tempted to consider that it is always “conservative” to choose a method that leads to a higher number of patients being included in an analysis. This could be achieved in various ways, such as including a long post-drug follow-up time, using a low boundary as the upper reference limit for a laboratory value, or using a broad search for AE terms to ensure that all possible relevant terms are included in the definition of the safety outcome.  However tempting these approaches may be, they can sometimes make it more difficult to identify safety signals in a comparison of drug to a comparator [</a:t>
            </a:r>
            <a:r>
              <a:rPr lang="en-US" sz="1200" u="sng" kern="1200" dirty="0">
                <a:solidFill>
                  <a:schemeClr val="tx1"/>
                </a:solidFill>
                <a:effectLst/>
                <a:latin typeface="+mn-lt"/>
                <a:ea typeface="+mn-ea"/>
                <a:cs typeface="+mn-cs"/>
                <a:hlinkClick r:id="rId3" action="ppaction://hlinkfile" tooltip="U.S. Food and Drug Administration, 2010 #2174"/>
              </a:rPr>
              <a:t>8</a:t>
            </a:r>
            <a:r>
              <a:rPr lang="en-US" sz="1200" kern="1200" dirty="0">
                <a:solidFill>
                  <a:schemeClr val="tx1"/>
                </a:solidFill>
                <a:effectLst/>
                <a:latin typeface="+mn-lt"/>
                <a:ea typeface="+mn-ea"/>
                <a:cs typeface="+mn-cs"/>
              </a:rPr>
              <a:t>, </a:t>
            </a:r>
            <a:r>
              <a:rPr lang="en-US" sz="1200" u="sng" kern="1200" dirty="0">
                <a:solidFill>
                  <a:schemeClr val="tx1"/>
                </a:solidFill>
                <a:effectLst/>
                <a:latin typeface="+mn-lt"/>
                <a:ea typeface="+mn-ea"/>
                <a:cs typeface="+mn-cs"/>
                <a:hlinkClick r:id="rId4" action="ppaction://hlinkfile" tooltip="Quade, 1980 #50"/>
              </a:rPr>
              <a:t>37</a:t>
            </a:r>
            <a:r>
              <a:rPr lang="en-US" sz="1200" kern="1200" dirty="0">
                <a:solidFill>
                  <a:schemeClr val="tx1"/>
                </a:solidFill>
                <a:effectLst/>
                <a:latin typeface="+mn-lt"/>
                <a:ea typeface="+mn-ea"/>
                <a:cs typeface="+mn-cs"/>
              </a:rPr>
              <a:t>, </a:t>
            </a:r>
            <a:r>
              <a:rPr lang="en-US" sz="1200" u="sng" kern="1200" dirty="0">
                <a:solidFill>
                  <a:schemeClr val="tx1"/>
                </a:solidFill>
                <a:effectLst/>
                <a:latin typeface="+mn-lt"/>
                <a:ea typeface="+mn-ea"/>
                <a:cs typeface="+mn-cs"/>
                <a:hlinkClick r:id="rId5" action="ppaction://hlinkfile" tooltip="Copeland, 1977 #49"/>
              </a:rPr>
              <a:t>38</a:t>
            </a:r>
            <a:r>
              <a:rPr lang="en-US" sz="1200" kern="1200" dirty="0">
                <a:solidFill>
                  <a:schemeClr val="tx1"/>
                </a:solidFill>
                <a:effectLst/>
                <a:latin typeface="+mn-lt"/>
                <a:ea typeface="+mn-ea"/>
                <a:cs typeface="+mn-cs"/>
              </a:rPr>
              <a:t>].  This is because overly broad inclusion of events (or patients with an event) can lead to an underestimation of the true relative risk because more events may be included in each arm that are unrelated to the true, but possibly unknown, mechanism of action, thus adding spurious “events” to </a:t>
            </a:r>
            <a:r>
              <a:rPr lang="en-US" sz="1200" i="1" kern="1200" dirty="0">
                <a:solidFill>
                  <a:schemeClr val="tx1"/>
                </a:solidFill>
                <a:effectLst/>
                <a:latin typeface="+mn-lt"/>
                <a:ea typeface="+mn-ea"/>
                <a:cs typeface="+mn-cs"/>
              </a:rPr>
              <a:t>each arm </a:t>
            </a:r>
            <a:r>
              <a:rPr lang="en-US" sz="1200" kern="1200" dirty="0">
                <a:solidFill>
                  <a:schemeClr val="tx1"/>
                </a:solidFill>
                <a:effectLst/>
                <a:latin typeface="+mn-lt"/>
                <a:ea typeface="+mn-ea"/>
                <a:cs typeface="+mn-cs"/>
              </a:rPr>
              <a:t>in the analysis.</a:t>
            </a:r>
          </a:p>
          <a:p>
            <a:r>
              <a:rPr lang="en-US" sz="1200" kern="1200" dirty="0">
                <a:solidFill>
                  <a:schemeClr val="tx1"/>
                </a:solidFill>
                <a:effectLst/>
                <a:latin typeface="+mn-lt"/>
                <a:ea typeface="+mn-ea"/>
                <a:cs typeface="+mn-cs"/>
              </a:rPr>
              <a:t>In other words, it is not necessarily “conservative” to add more data, if the resulting estimate introduces bias and/or spurious findings that could dilute a signal.  The intent of the proposed methodology is to identify meaningful safety signals for a treatment relative to a comparator group.</a:t>
            </a:r>
          </a:p>
          <a:p>
            <a:endParaRPr lang="en-US" dirty="0"/>
          </a:p>
        </p:txBody>
      </p:sp>
    </p:spTree>
    <p:extLst>
      <p:ext uri="{BB962C8B-B14F-4D97-AF65-F5344CB8AC3E}">
        <p14:creationId xmlns:p14="http://schemas.microsoft.com/office/powerpoint/2010/main" val="18138763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How</a:t>
            </a:r>
            <a:r>
              <a:rPr lang="en-US" baseline="0" dirty="0"/>
              <a:t> to navigate to </a:t>
            </a:r>
            <a:r>
              <a:rPr lang="en-US" baseline="0" dirty="0" err="1"/>
              <a:t>PhUSE</a:t>
            </a:r>
            <a:r>
              <a:rPr lang="en-US" baseline="0" dirty="0"/>
              <a:t> white papers – Go to phuse.eu, click on Working Groups, click on white papers  (Alternatively, go to phuse.eu, click on the Resources tab, click on Working Group Deliverables)</a:t>
            </a:r>
            <a:endParaRPr lang="en-US" dirty="0"/>
          </a:p>
        </p:txBody>
      </p:sp>
    </p:spTree>
    <p:extLst>
      <p:ext uri="{BB962C8B-B14F-4D97-AF65-F5344CB8AC3E}">
        <p14:creationId xmlns:p14="http://schemas.microsoft.com/office/powerpoint/2010/main" val="325627348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OL=Open label</a:t>
            </a:r>
          </a:p>
          <a:p>
            <a:r>
              <a:rPr lang="en-US" dirty="0"/>
              <a:t>Common pitfall:  Plan for all safety analyses by period</a:t>
            </a:r>
            <a:r>
              <a:rPr lang="en-US" baseline="0" dirty="0"/>
              <a:t> for all periods (Identified as a contributing factor in unnecessary volume of tables and figures.)</a:t>
            </a:r>
          </a:p>
          <a:p>
            <a:endParaRPr lang="en-US" dirty="0"/>
          </a:p>
        </p:txBody>
      </p:sp>
    </p:spTree>
    <p:extLst>
      <p:ext uri="{BB962C8B-B14F-4D97-AF65-F5344CB8AC3E}">
        <p14:creationId xmlns:p14="http://schemas.microsoft.com/office/powerpoint/2010/main" val="202096127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For long-term controlled studies, exposure-adjustment is sometimes warranted.  However, a time block approach might be even better.</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We’ll discuss more in the integrated module, but the combination of adding off-treatment time and exposure-adjustment is not recommended (as noted in the </a:t>
            </a:r>
            <a:r>
              <a:rPr lang="en-US" baseline="0" dirty="0" err="1"/>
              <a:t>PhUSE</a:t>
            </a:r>
            <a:r>
              <a:rPr lang="en-US" baseline="0" dirty="0"/>
              <a:t> AE white paper).  Also, exposure-adjusted summaries assume constant hazard.</a:t>
            </a:r>
          </a:p>
          <a:p>
            <a:endParaRPr lang="en-US" dirty="0"/>
          </a:p>
        </p:txBody>
      </p:sp>
    </p:spTree>
    <p:extLst>
      <p:ext uri="{BB962C8B-B14F-4D97-AF65-F5344CB8AC3E}">
        <p14:creationId xmlns:p14="http://schemas.microsoft.com/office/powerpoint/2010/main" val="166280364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sz="1200" b="0" i="0" u="none" strike="noStrike" kern="1200" baseline="0" dirty="0">
                <a:solidFill>
                  <a:schemeClr val="tx1"/>
                </a:solidFill>
                <a:latin typeface="Arial" charset="0"/>
                <a:cs typeface="+mn-cs"/>
              </a:rPr>
              <a:t>CTC = Common Terminology Criteria</a:t>
            </a:r>
          </a:p>
          <a:p>
            <a:r>
              <a:rPr lang="en-US" sz="1200" b="0" i="0" u="none" strike="noStrike" kern="1200" baseline="0" dirty="0">
                <a:solidFill>
                  <a:schemeClr val="tx1"/>
                </a:solidFill>
                <a:latin typeface="Arial" charset="0"/>
                <a:cs typeface="+mn-cs"/>
              </a:rPr>
              <a:t>From </a:t>
            </a:r>
            <a:r>
              <a:rPr lang="en-US" sz="1200" b="0" i="0" u="none" strike="noStrike" kern="1200" baseline="0" dirty="0" err="1">
                <a:solidFill>
                  <a:schemeClr val="tx1"/>
                </a:solidFill>
                <a:latin typeface="Arial" charset="0"/>
                <a:cs typeface="+mn-cs"/>
              </a:rPr>
              <a:t>PhUSE</a:t>
            </a:r>
            <a:r>
              <a:rPr lang="en-US" sz="1200" b="0" i="0" u="none" strike="noStrike" kern="1200" baseline="0" dirty="0">
                <a:solidFill>
                  <a:schemeClr val="tx1"/>
                </a:solidFill>
                <a:latin typeface="Arial" charset="0"/>
                <a:cs typeface="+mn-cs"/>
              </a:rPr>
              <a:t> AE white paper:</a:t>
            </a:r>
          </a:p>
          <a:p>
            <a:r>
              <a:rPr lang="en-US" sz="1200" kern="1200" dirty="0">
                <a:solidFill>
                  <a:schemeClr val="tx1"/>
                </a:solidFill>
                <a:effectLst/>
                <a:latin typeface="+mn-lt"/>
                <a:ea typeface="+mn-ea"/>
                <a:cs typeface="+mn-cs"/>
              </a:rPr>
              <a:t>It appears that for most </a:t>
            </a:r>
            <a:r>
              <a:rPr lang="en-US" sz="1200" kern="1200" dirty="0" err="1">
                <a:solidFill>
                  <a:schemeClr val="tx1"/>
                </a:solidFill>
                <a:effectLst/>
                <a:latin typeface="+mn-lt"/>
                <a:ea typeface="+mn-ea"/>
                <a:cs typeface="+mn-cs"/>
              </a:rPr>
              <a:t>nononcology</a:t>
            </a:r>
            <a:r>
              <a:rPr lang="en-US" sz="1200" kern="1200" dirty="0">
                <a:solidFill>
                  <a:schemeClr val="tx1"/>
                </a:solidFill>
                <a:effectLst/>
                <a:latin typeface="+mn-lt"/>
                <a:ea typeface="+mn-ea"/>
                <a:cs typeface="+mn-cs"/>
              </a:rPr>
              <a:t> studies, severity is collected subjectively as mild, moderate, or severe, and for most oncology studies, severity is collected more objectively using CTCAE grade definitions with 4 or 5 levels for some terms.  Standardized CTCAE severity levels were developed for oncology studies since oncology patients experience many AEs and such severity granularity is considered useful.  Since the development of CTCAE severity levels, some have suggested that it should be used beyond oncology, with the idea that having more severity levels with objective criteria would be more useful than three subjective levels.  Alternatively, others have suggested that collection of severity level is not useful with the idea that knowing seriousness and knowing whether the event led to treatment discontinuation are sufficient indicators of severity.  In general, we do not recommend the added burden to use CTCAE severity definitions in </a:t>
            </a:r>
            <a:r>
              <a:rPr lang="en-US" sz="1200" kern="1200" dirty="0" err="1">
                <a:solidFill>
                  <a:schemeClr val="tx1"/>
                </a:solidFill>
                <a:effectLst/>
                <a:latin typeface="+mn-lt"/>
                <a:ea typeface="+mn-ea"/>
                <a:cs typeface="+mn-cs"/>
              </a:rPr>
              <a:t>nononcology</a:t>
            </a:r>
            <a:r>
              <a:rPr lang="en-US" sz="1200" kern="1200" dirty="0">
                <a:solidFill>
                  <a:schemeClr val="tx1"/>
                </a:solidFill>
                <a:effectLst/>
                <a:latin typeface="+mn-lt"/>
                <a:ea typeface="+mn-ea"/>
                <a:cs typeface="+mn-cs"/>
              </a:rPr>
              <a:t> indications, except perhaps for specific AESIs, if applicable. </a:t>
            </a:r>
            <a:endParaRPr lang="en-US" sz="1200" b="0" i="0" u="none" strike="noStrike" kern="1200" baseline="0" dirty="0">
              <a:solidFill>
                <a:schemeClr val="tx1"/>
              </a:solidFill>
              <a:latin typeface="Arial" charset="0"/>
              <a:cs typeface="+mn-cs"/>
            </a:endParaRPr>
          </a:p>
        </p:txBody>
      </p:sp>
    </p:spTree>
    <p:extLst>
      <p:ext uri="{BB962C8B-B14F-4D97-AF65-F5344CB8AC3E}">
        <p14:creationId xmlns:p14="http://schemas.microsoft.com/office/powerpoint/2010/main" val="111811367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AE=adverse event</a:t>
            </a:r>
          </a:p>
          <a:p>
            <a:r>
              <a:rPr lang="en-US" dirty="0"/>
              <a:t>From</a:t>
            </a:r>
            <a:r>
              <a:rPr lang="en-US" baseline="0" dirty="0"/>
              <a:t> FDA Clinical Review Template.  </a:t>
            </a:r>
          </a:p>
          <a:p>
            <a:r>
              <a:rPr lang="en-US" dirty="0"/>
              <a:t>See also a section in the </a:t>
            </a:r>
            <a:r>
              <a:rPr lang="en-US" dirty="0" err="1"/>
              <a:t>PhUSE</a:t>
            </a:r>
            <a:r>
              <a:rPr lang="en-US" baseline="0" dirty="0"/>
              <a:t> AE white paper on this topic.  There’s CIOMS guidance that proposes to not even collect this information, except for SAEs (reference in the </a:t>
            </a:r>
            <a:r>
              <a:rPr lang="en-US" baseline="0" dirty="0" err="1"/>
              <a:t>PhUSE</a:t>
            </a:r>
            <a:r>
              <a:rPr lang="en-US" baseline="0" dirty="0"/>
              <a:t> AE white paper).</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kern="1200" baseline="0" dirty="0">
                <a:solidFill>
                  <a:schemeClr val="tx1"/>
                </a:solidFill>
                <a:latin typeface="Arial" charset="0"/>
                <a:cs typeface="+mn-cs"/>
              </a:rPr>
              <a:t>Note:  Summaries of AEs considered related by the investigator are recommended for EU layperson summaries (</a:t>
            </a:r>
            <a:r>
              <a:rPr lang="en-US" sz="1200" b="0" i="0" u="none" strike="noStrike" kern="1200" baseline="0" dirty="0" err="1">
                <a:solidFill>
                  <a:schemeClr val="tx1"/>
                </a:solidFill>
                <a:latin typeface="Arial" charset="0"/>
                <a:cs typeface="+mn-cs"/>
              </a:rPr>
              <a:t>ie</a:t>
            </a:r>
            <a:r>
              <a:rPr lang="en-US" sz="1200" b="0" i="0" u="none" strike="noStrike" kern="1200" baseline="0" dirty="0">
                <a:solidFill>
                  <a:schemeClr val="tx1"/>
                </a:solidFill>
                <a:latin typeface="Arial" charset="0"/>
                <a:cs typeface="+mn-cs"/>
              </a:rPr>
              <a:t>, plain language summaries).  The authors of the guidance believe these summaries are useful when communicating findings from a study.  Summaries of AEs considered related by the investigator generally included in Japan labels.</a:t>
            </a:r>
            <a:endParaRPr lang="en-US" dirty="0"/>
          </a:p>
          <a:p>
            <a:endParaRPr lang="en-US" baseline="0" dirty="0"/>
          </a:p>
          <a:p>
            <a:r>
              <a:rPr lang="en-US" baseline="0" dirty="0"/>
              <a:t>Excerpts from the FDA Clinical Review Template:</a:t>
            </a:r>
          </a:p>
          <a:p>
            <a:endParaRPr lang="en-US" baseline="0" dirty="0"/>
          </a:p>
          <a:p>
            <a:r>
              <a:rPr lang="en-US" sz="1200" b="0" i="0" u="none" strike="noStrike" kern="1200" baseline="0" dirty="0">
                <a:solidFill>
                  <a:schemeClr val="tx1"/>
                </a:solidFill>
                <a:latin typeface="Arial" charset="0"/>
                <a:ea typeface="ヒラギノ角ゴ Pro W3" charset="0"/>
                <a:cs typeface="+mn-cs"/>
              </a:rPr>
              <a:t>It is important to distinguish the processes described above from the causality analyses of drug-related events often provided by investigators and applicants in NDA/BLA submissions. The analyses of drug-related adverse events presented by applicants are usually based on assessments made by investigators at the time of an event, are highly dependent on information about the side effect profile of the drug available at the time of the clinical trial (e.g., what is in the investigator’s brochure), and are not informed by awareness of the entire safety database. Generally, these analyses are not expected to provide much useful information in assessing causality and should be disregarded. </a:t>
            </a:r>
          </a:p>
          <a:p>
            <a:endParaRPr lang="en-US" sz="1200" b="0" i="0" u="none" strike="noStrike" kern="1200" baseline="0" dirty="0">
              <a:solidFill>
                <a:schemeClr val="tx1"/>
              </a:solidFill>
              <a:latin typeface="Arial" charset="0"/>
              <a:ea typeface="ヒラギノ角ゴ Pro W3" charset="0"/>
              <a:cs typeface="+mn-cs"/>
            </a:endParaRPr>
          </a:p>
          <a:p>
            <a:r>
              <a:rPr lang="en-US" sz="1200" b="0" i="0" u="none" strike="noStrike" kern="1200" baseline="0" dirty="0">
                <a:solidFill>
                  <a:schemeClr val="tx1"/>
                </a:solidFill>
                <a:latin typeface="Arial" charset="0"/>
                <a:ea typeface="ヒラギノ角ゴ Pro W3" charset="0"/>
                <a:cs typeface="+mn-cs"/>
              </a:rPr>
              <a:t>Data are often available on the investigator’s opinion regarding whether or not any particular adverse event was in fact related to the drug being taken. Some reviewers consider this useful information and may construct tables that include only those events considered possibly, probably, or definitely drug-related by the investigator. Others ignore such judgments and include all reported adverse events, with the view that the control groups, especially placebo if present, should permit one to make causality decisions, regardless of the investigator’s judgments about drug-relatedness. Either approach is acceptable, but it is critical that a footnote indicate when adverse events are not included because of the investigator’s judgments that they were not drug-related, since this approach may reduce the adverse event rates that appear in the table. </a:t>
            </a:r>
          </a:p>
          <a:p>
            <a:endParaRPr lang="en-US" sz="1200" b="0" i="0" u="none" strike="noStrike" kern="1200" baseline="0" dirty="0">
              <a:solidFill>
                <a:schemeClr val="tx1"/>
              </a:solidFill>
              <a:latin typeface="Arial" charset="0"/>
              <a:cs typeface="+mn-cs"/>
            </a:endParaRPr>
          </a:p>
        </p:txBody>
      </p:sp>
    </p:spTree>
    <p:extLst>
      <p:ext uri="{BB962C8B-B14F-4D97-AF65-F5344CB8AC3E}">
        <p14:creationId xmlns:p14="http://schemas.microsoft.com/office/powerpoint/2010/main" val="21819444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kern="1200" baseline="0" dirty="0">
                <a:solidFill>
                  <a:schemeClr val="tx1"/>
                </a:solidFill>
                <a:latin typeface="Arial" charset="0"/>
                <a:cs typeface="+mn-cs"/>
              </a:rPr>
              <a:t>Common pitfall:  </a:t>
            </a:r>
            <a:r>
              <a:rPr lang="en-US" sz="1200" dirty="0"/>
              <a:t>Strength of evidence for an imbalance and magnitude of effect are key for</a:t>
            </a:r>
            <a:r>
              <a:rPr lang="en-US" sz="1200" baseline="0" dirty="0"/>
              <a:t> frequent events, less useful for rare events.  The other items listed on the ADR Determination slide become more important.  I don’t believe we’re over-using p-values when deciding if an event/change is an ADR, but our writing style might suggest otherwise.</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aseline="0" dirty="0"/>
          </a:p>
          <a:p>
            <a:r>
              <a:rPr lang="en-US" baseline="0" dirty="0"/>
              <a:t>While we want to stop referring to statistical significance, that doesn’t mean we suggest excluding confidence intervals or p-values from displays.  It’s about how we use them.  Statistical thinking is still important.</a:t>
            </a: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sz="1200" b="0" i="0" u="none" strike="noStrike" kern="1200" baseline="0" dirty="0">
              <a:solidFill>
                <a:schemeClr val="tx1"/>
              </a:solidFill>
              <a:latin typeface="Arial" charset="0"/>
              <a:cs typeface="+mn-cs"/>
            </a:endParaRPr>
          </a:p>
        </p:txBody>
      </p:sp>
    </p:spTree>
    <p:extLst>
      <p:ext uri="{BB962C8B-B14F-4D97-AF65-F5344CB8AC3E}">
        <p14:creationId xmlns:p14="http://schemas.microsoft.com/office/powerpoint/2010/main" val="28475409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Percentages need to be interpreted</a:t>
            </a:r>
            <a:r>
              <a:rPr lang="en-US" baseline="0" dirty="0"/>
              <a:t> with the concept of time.   Placebo-controlled data compares an estimate of a particular event within in a particular time (</a:t>
            </a:r>
            <a:r>
              <a:rPr lang="en-US" baseline="0" dirty="0" err="1"/>
              <a:t>eg</a:t>
            </a:r>
            <a:r>
              <a:rPr lang="en-US" baseline="0" dirty="0"/>
              <a:t>. 12 weeks).  During LY is an estimate of a particular event usually within a much longer period of time (</a:t>
            </a:r>
            <a:r>
              <a:rPr lang="en-US" baseline="0" dirty="0" err="1"/>
              <a:t>eg</a:t>
            </a:r>
            <a:r>
              <a:rPr lang="en-US" baseline="0" dirty="0"/>
              <a:t>., 52 weeks).  An estimate for 52 weeks should not be compared with an estimate for 12 weeks.</a:t>
            </a:r>
          </a:p>
          <a:p>
            <a:endParaRPr lang="en-US" baseline="0" dirty="0"/>
          </a:p>
          <a:p>
            <a:r>
              <a:rPr lang="en-US" baseline="0" dirty="0"/>
              <a:t>We do recommend a display incorporating exposure-adjustment for integrated data intended to help put All Study Drug into perspective.  However, it can still be biased as it assume constant risk over time which is often not the case (</a:t>
            </a:r>
            <a:r>
              <a:rPr lang="en-US" baseline="0" dirty="0" err="1"/>
              <a:t>eg</a:t>
            </a:r>
            <a:r>
              <a:rPr lang="en-US" baseline="0" dirty="0"/>
              <a:t>, usually seen less frequently).</a:t>
            </a:r>
          </a:p>
          <a:p>
            <a:endParaRPr lang="en-US" baseline="0" dirty="0"/>
          </a:p>
          <a:p>
            <a:r>
              <a:rPr lang="en-US" baseline="0" dirty="0"/>
              <a:t>Conservative is this context is OK – We’re not comparing treatment with control.  We’re looking for events that require further scrutiny, which will likely include review of individual cases.  </a:t>
            </a:r>
          </a:p>
          <a:p>
            <a:endParaRPr lang="en-US" baseline="0" dirty="0"/>
          </a:p>
        </p:txBody>
      </p:sp>
    </p:spTree>
    <p:extLst>
      <p:ext uri="{BB962C8B-B14F-4D97-AF65-F5344CB8AC3E}">
        <p14:creationId xmlns:p14="http://schemas.microsoft.com/office/powerpoint/2010/main" val="231408565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Percentages need to be interpreted</a:t>
            </a:r>
            <a:r>
              <a:rPr lang="en-US" baseline="0" dirty="0"/>
              <a:t> with the concept of time.   Placebo-controlled data compares an estimate of a particular event within in a particular time (</a:t>
            </a:r>
            <a:r>
              <a:rPr lang="en-US" baseline="0" dirty="0" err="1"/>
              <a:t>eg</a:t>
            </a:r>
            <a:r>
              <a:rPr lang="en-US" baseline="0" dirty="0"/>
              <a:t>. 12 weeks).  During LY is an estimate of a particular event usually within a much longer period of time (</a:t>
            </a:r>
            <a:r>
              <a:rPr lang="en-US" baseline="0" dirty="0" err="1"/>
              <a:t>eg</a:t>
            </a:r>
            <a:r>
              <a:rPr lang="en-US" baseline="0" dirty="0"/>
              <a:t>., 52 weeks).  An estimate for 52 weeks should not be compared with an estimate for 12 weeks.</a:t>
            </a:r>
          </a:p>
          <a:p>
            <a:endParaRPr lang="en-US" baseline="0" dirty="0"/>
          </a:p>
          <a:p>
            <a:r>
              <a:rPr lang="en-US" baseline="0" dirty="0"/>
              <a:t>We do recommend a display incorporating exposure-adjustment for integrated data intended to help put All Study Drug into perspective.  However, it can still be biased as it assume constant risk over time which is often not the case (</a:t>
            </a:r>
            <a:r>
              <a:rPr lang="en-US" baseline="0" dirty="0" err="1"/>
              <a:t>eg</a:t>
            </a:r>
            <a:r>
              <a:rPr lang="en-US" baseline="0" dirty="0"/>
              <a:t>, usually seen less frequently).</a:t>
            </a:r>
          </a:p>
          <a:p>
            <a:endParaRPr lang="en-US" baseline="0" dirty="0"/>
          </a:p>
          <a:p>
            <a:r>
              <a:rPr lang="en-US" baseline="0" dirty="0"/>
              <a:t>Exception – Studies that are specifically designed to address a particular safety outcome (CV outcome study)</a:t>
            </a:r>
          </a:p>
          <a:p>
            <a:endParaRPr lang="en-US" baseline="0" dirty="0"/>
          </a:p>
        </p:txBody>
      </p:sp>
    </p:spTree>
    <p:extLst>
      <p:ext uri="{BB962C8B-B14F-4D97-AF65-F5344CB8AC3E}">
        <p14:creationId xmlns:p14="http://schemas.microsoft.com/office/powerpoint/2010/main" val="385426578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ADR=Adverse Drug Reaction; CSR=Clinical Study Report</a:t>
            </a:r>
          </a:p>
        </p:txBody>
      </p:sp>
    </p:spTree>
    <p:extLst>
      <p:ext uri="{BB962C8B-B14F-4D97-AF65-F5344CB8AC3E}">
        <p14:creationId xmlns:p14="http://schemas.microsoft.com/office/powerpoint/2010/main" val="340852846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Why we consolidate/cluster events (usually</a:t>
            </a:r>
            <a:r>
              <a:rPr lang="en-US" baseline="0" dirty="0"/>
              <a:t> </a:t>
            </a:r>
            <a:r>
              <a:rPr lang="en-US" dirty="0"/>
              <a:t>in integrated summaries)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One example:  insomnia, early insomnia, intermittent insomnia, late insomnia</a:t>
            </a: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p:txBody>
      </p:sp>
    </p:spTree>
    <p:extLst>
      <p:ext uri="{BB962C8B-B14F-4D97-AF65-F5344CB8AC3E}">
        <p14:creationId xmlns:p14="http://schemas.microsoft.com/office/powerpoint/2010/main" val="325372693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p:txBody>
      </p:sp>
    </p:spTree>
    <p:extLst>
      <p:ext uri="{BB962C8B-B14F-4D97-AF65-F5344CB8AC3E}">
        <p14:creationId xmlns:p14="http://schemas.microsoft.com/office/powerpoint/2010/main" val="5925964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This is the disclaimer</a:t>
            </a:r>
            <a:r>
              <a:rPr lang="en-US" baseline="0" dirty="0"/>
              <a:t> included in the </a:t>
            </a:r>
            <a:r>
              <a:rPr lang="en-US" baseline="0" dirty="0" err="1"/>
              <a:t>PhUSE</a:t>
            </a:r>
            <a:r>
              <a:rPr lang="en-US" baseline="0" dirty="0"/>
              <a:t> Analysis and Display white papers.</a:t>
            </a:r>
            <a:endParaRPr lang="en-US" dirty="0"/>
          </a:p>
        </p:txBody>
      </p:sp>
    </p:spTree>
    <p:extLst>
      <p:ext uri="{BB962C8B-B14F-4D97-AF65-F5344CB8AC3E}">
        <p14:creationId xmlns:p14="http://schemas.microsoft.com/office/powerpoint/2010/main" val="91066217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p:txBody>
      </p:sp>
    </p:spTree>
    <p:extLst>
      <p:ext uri="{BB962C8B-B14F-4D97-AF65-F5344CB8AC3E}">
        <p14:creationId xmlns:p14="http://schemas.microsoft.com/office/powerpoint/2010/main" val="200109364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CSR=Clinical Study Report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Study drug vs placebo</a:t>
            </a:r>
            <a:r>
              <a:rPr lang="en-US" baseline="0" dirty="0"/>
              <a:t> list - </a:t>
            </a:r>
            <a:r>
              <a:rPr lang="en-US" dirty="0"/>
              <a:t>From</a:t>
            </a:r>
            <a:r>
              <a:rPr lang="en-US" baseline="0" dirty="0"/>
              <a:t> the 2 labs/vitals/ECGs white papers. Multi-period designs were not in scope. </a:t>
            </a: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Message from adverse events also applies to labs</a:t>
            </a:r>
            <a:r>
              <a:rPr lang="en-US" baseline="0" dirty="0"/>
              <a:t>:  We understand that safety assessment is both a science and an art and individuals have different ways of looking at safety data.  However, we are trying harmonize. As interactive displays become more available, the recommendations may change.  Also, as we continue interactive tool development and implementation, we can accommodate more variation, but we would still need to ensure completeness.</a:t>
            </a:r>
            <a:endParaRPr lang="en-US" dirty="0"/>
          </a:p>
          <a:p>
            <a:endParaRPr lang="en-US" dirty="0"/>
          </a:p>
          <a:p>
            <a:endParaRPr lang="en-US" dirty="0"/>
          </a:p>
        </p:txBody>
      </p:sp>
    </p:spTree>
    <p:extLst>
      <p:ext uri="{BB962C8B-B14F-4D97-AF65-F5344CB8AC3E}">
        <p14:creationId xmlns:p14="http://schemas.microsoft.com/office/powerpoint/2010/main" val="267090278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Common pitfall:  There’s a tendency to create these summaries for all labs</a:t>
            </a:r>
            <a:r>
              <a:rPr lang="en-US" baseline="0" dirty="0"/>
              <a:t> in the database.  Teams (usually in a PSAP) should provide </a:t>
            </a:r>
            <a:r>
              <a:rPr lang="en-US" dirty="0"/>
              <a:t>clarity on which labs are intended for group-level summaries</a:t>
            </a:r>
            <a:r>
              <a:rPr lang="en-US" baseline="0" dirty="0"/>
              <a:t> versus for individual care/review purposes.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Labs in which we only receive abnormalities – We usually don’t need summary data</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Reflex manner, excerpt from </a:t>
            </a:r>
            <a:r>
              <a:rPr lang="en-US" baseline="0" dirty="0" err="1"/>
              <a:t>PhUSE</a:t>
            </a:r>
            <a:r>
              <a:rPr lang="en-US" baseline="0" dirty="0"/>
              <a:t> white paper:</a:t>
            </a:r>
          </a:p>
          <a:p>
            <a:r>
              <a:rPr lang="en-US" sz="1200" b="1" i="1" kern="1200" dirty="0">
                <a:solidFill>
                  <a:schemeClr val="tx1"/>
                </a:solidFill>
                <a:effectLst/>
                <a:latin typeface="Arial" charset="0"/>
                <a:ea typeface="ヒラギノ角ゴ Pro W3" charset="0"/>
                <a:cs typeface="+mn-cs"/>
              </a:rPr>
              <a:t>Measurements Collected in Reflex Manner</a:t>
            </a:r>
            <a:endParaRPr lang="en-US" sz="1200" b="1" kern="1200" dirty="0">
              <a:solidFill>
                <a:schemeClr val="tx1"/>
              </a:solidFill>
              <a:effectLst/>
              <a:latin typeface="Arial" charset="0"/>
              <a:ea typeface="ヒラギノ角ゴ Pro W3" charset="0"/>
              <a:cs typeface="+mn-cs"/>
            </a:endParaRPr>
          </a:p>
          <a:p>
            <a:r>
              <a:rPr lang="en-US" sz="1200" kern="1200" dirty="0">
                <a:solidFill>
                  <a:schemeClr val="tx1"/>
                </a:solidFill>
                <a:effectLst/>
                <a:latin typeface="Arial" charset="0"/>
                <a:ea typeface="ヒラギノ角ゴ Pro W3" charset="0"/>
                <a:cs typeface="+mn-cs"/>
              </a:rPr>
              <a:t>In study designs, it is possible to have some measurements collected only when another measurement meets a certain criteria (i.e., collected in a reflex manner). For example, sometimes a peripheral smear is only performed when certain complete blood count </a:t>
            </a:r>
            <a:r>
              <a:rPr lang="en-US" sz="1200" kern="1200" dirty="0" err="1">
                <a:solidFill>
                  <a:schemeClr val="tx1"/>
                </a:solidFill>
                <a:effectLst/>
                <a:latin typeface="Arial" charset="0"/>
                <a:ea typeface="ヒラギノ角ゴ Pro W3" charset="0"/>
                <a:cs typeface="+mn-cs"/>
              </a:rPr>
              <a:t>analytes</a:t>
            </a:r>
            <a:r>
              <a:rPr lang="en-US" sz="1200" kern="1200" dirty="0">
                <a:solidFill>
                  <a:schemeClr val="tx1"/>
                </a:solidFill>
                <a:effectLst/>
                <a:latin typeface="Arial" charset="0"/>
                <a:ea typeface="ヒラギノ角ゴ Pro W3" charset="0"/>
                <a:cs typeface="+mn-cs"/>
              </a:rPr>
              <a:t> meet a specified threshold. How to handle such measurements should be specified in analysis planning, which requires an understanding of collection practices. Generally, measurements collected in a reflex manner would be used for individual patient management and possibly for individual patient listings or individual case descriptions (e.g., as included in patient narratives). Summaries of such measurements within or between treatment groups tend to be uninterpretable because you cannot generally assume normality among those who did not have the measurement, and a summary among those meeting the criteria for receiving the measurement (sometimes a small denominator) tends to not be helpful for signal detection purposes.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aseline="0" dirty="0"/>
          </a:p>
          <a:p>
            <a:endParaRPr lang="en-US" dirty="0"/>
          </a:p>
          <a:p>
            <a:endParaRPr lang="en-US" dirty="0"/>
          </a:p>
        </p:txBody>
      </p:sp>
    </p:spTree>
    <p:extLst>
      <p:ext uri="{BB962C8B-B14F-4D97-AF65-F5344CB8AC3E}">
        <p14:creationId xmlns:p14="http://schemas.microsoft.com/office/powerpoint/2010/main" val="318376465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Think of T1 and T2 as low</a:t>
            </a:r>
            <a:r>
              <a:rPr lang="en-US" baseline="0" dirty="0"/>
              <a:t> dose and high dose.</a:t>
            </a:r>
          </a:p>
          <a:p>
            <a:endParaRPr lang="en-US" baseline="0" dirty="0"/>
          </a:p>
        </p:txBody>
      </p:sp>
    </p:spTree>
    <p:extLst>
      <p:ext uri="{BB962C8B-B14F-4D97-AF65-F5344CB8AC3E}">
        <p14:creationId xmlns:p14="http://schemas.microsoft.com/office/powerpoint/2010/main" val="403296535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baseline="0" dirty="0"/>
              <a:t>Planned and unplanned measurements</a:t>
            </a:r>
          </a:p>
          <a:p>
            <a:r>
              <a:rPr lang="en-US" baseline="0" dirty="0"/>
              <a:t>Tells you how high is high, how low is low, etc.</a:t>
            </a:r>
          </a:p>
          <a:p>
            <a:r>
              <a:rPr lang="en-US" baseline="0" dirty="0"/>
              <a:t>Can identify patients of interest</a:t>
            </a:r>
          </a:p>
          <a:p>
            <a:r>
              <a:rPr lang="en-US" baseline="0" dirty="0"/>
              <a:t>Best created with interactive features</a:t>
            </a:r>
            <a:endParaRPr lang="en-US" dirty="0"/>
          </a:p>
        </p:txBody>
      </p:sp>
    </p:spTree>
    <p:extLst>
      <p:ext uri="{BB962C8B-B14F-4D97-AF65-F5344CB8AC3E}">
        <p14:creationId xmlns:p14="http://schemas.microsoft.com/office/powerpoint/2010/main" val="40557806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baseline="0" dirty="0"/>
              <a:t>CN in legends – Not a separate display unless asked by a regulator  </a:t>
            </a:r>
          </a:p>
          <a:p>
            <a:r>
              <a:rPr lang="en-US" baseline="0" dirty="0"/>
              <a:t>There are many versions of a boxplot</a:t>
            </a:r>
          </a:p>
        </p:txBody>
      </p:sp>
    </p:spTree>
    <p:extLst>
      <p:ext uri="{BB962C8B-B14F-4D97-AF65-F5344CB8AC3E}">
        <p14:creationId xmlns:p14="http://schemas.microsoft.com/office/powerpoint/2010/main" val="276878755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While we don’t think this</a:t>
            </a:r>
            <a:r>
              <a:rPr lang="en-US" baseline="0" dirty="0"/>
              <a:t> table has a lot of value, a lot of people seem to like this.  It does have the advantage of having a way to handle missing baselines.</a:t>
            </a:r>
          </a:p>
          <a:p>
            <a:r>
              <a:rPr lang="en-US" baseline="0" dirty="0"/>
              <a:t>Planned and unplanned measurements</a:t>
            </a:r>
            <a:endParaRPr lang="en-US" dirty="0"/>
          </a:p>
        </p:txBody>
      </p:sp>
    </p:spTree>
    <p:extLst>
      <p:ext uri="{BB962C8B-B14F-4D97-AF65-F5344CB8AC3E}">
        <p14:creationId xmlns:p14="http://schemas.microsoft.com/office/powerpoint/2010/main" val="57218807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Sometimes called treatment-emergent</a:t>
            </a:r>
            <a:r>
              <a:rPr lang="en-US" baseline="0" dirty="0"/>
              <a:t> high/low</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Planned and unplanned measurements</a:t>
            </a:r>
          </a:p>
          <a:p>
            <a:endParaRPr lang="en-US" dirty="0"/>
          </a:p>
        </p:txBody>
      </p:sp>
    </p:spTree>
    <p:extLst>
      <p:ext uri="{BB962C8B-B14F-4D97-AF65-F5344CB8AC3E}">
        <p14:creationId xmlns:p14="http://schemas.microsoft.com/office/powerpoint/2010/main" val="210777786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ADR=Adverse Drug Reaction; </a:t>
            </a:r>
            <a:r>
              <a:rPr lang="en-US" dirty="0" err="1"/>
              <a:t>PhUSE</a:t>
            </a:r>
            <a:r>
              <a:rPr lang="en-US" dirty="0"/>
              <a:t>=Pharmaceutical</a:t>
            </a:r>
            <a:r>
              <a:rPr lang="en-US" baseline="0" dirty="0"/>
              <a:t> User Software Exchange</a:t>
            </a:r>
          </a:p>
          <a:p>
            <a:r>
              <a:rPr lang="en-US" dirty="0"/>
              <a:t>Central tendency example from FDA Clinical Review Template 2010:</a:t>
            </a:r>
          </a:p>
          <a:p>
            <a:r>
              <a:rPr lang="en-US" sz="1200" b="0" i="0" u="none" strike="noStrike" kern="1200" baseline="0" dirty="0">
                <a:solidFill>
                  <a:schemeClr val="tx1"/>
                </a:solidFill>
                <a:latin typeface="Arial" charset="0"/>
                <a:ea typeface="ヒラギノ角ゴ Pro W3" charset="0"/>
                <a:cs typeface="+mn-cs"/>
              </a:rPr>
              <a:t>For example, several drugs that cause modest decreases in uric acid because of a </a:t>
            </a:r>
            <a:r>
              <a:rPr lang="en-US" sz="1200" b="0" i="0" u="none" strike="noStrike" kern="1200" baseline="0" dirty="0" err="1">
                <a:solidFill>
                  <a:schemeClr val="tx1"/>
                </a:solidFill>
                <a:latin typeface="Arial" charset="0"/>
                <a:ea typeface="ヒラギノ角ゴ Pro W3" charset="0"/>
                <a:cs typeface="+mn-cs"/>
              </a:rPr>
              <a:t>uricosuric</a:t>
            </a:r>
            <a:r>
              <a:rPr lang="en-US" sz="1200" b="0" i="0" u="none" strike="noStrike" kern="1200" baseline="0" dirty="0">
                <a:solidFill>
                  <a:schemeClr val="tx1"/>
                </a:solidFill>
                <a:latin typeface="Arial" charset="0"/>
                <a:ea typeface="ヒラギノ角ゴ Pro W3" charset="0"/>
                <a:cs typeface="+mn-cs"/>
              </a:rPr>
              <a:t> effect have caused acute renal failure in inadequately hydrated patients (e.g., </a:t>
            </a:r>
            <a:r>
              <a:rPr lang="en-US" sz="1200" b="0" i="0" u="none" strike="noStrike" kern="1200" baseline="0" dirty="0" err="1">
                <a:solidFill>
                  <a:schemeClr val="tx1"/>
                </a:solidFill>
                <a:latin typeface="Arial" charset="0"/>
                <a:ea typeface="ヒラギノ角ゴ Pro W3" charset="0"/>
                <a:cs typeface="+mn-cs"/>
              </a:rPr>
              <a:t>ticrynafen</a:t>
            </a:r>
            <a:r>
              <a:rPr lang="en-US" sz="1200" b="0" i="0" u="none" strike="noStrike" kern="1200" baseline="0" dirty="0">
                <a:solidFill>
                  <a:schemeClr val="tx1"/>
                </a:solidFill>
                <a:latin typeface="Arial" charset="0"/>
                <a:ea typeface="ヒラギノ角ゴ Pro W3" charset="0"/>
                <a:cs typeface="+mn-cs"/>
              </a:rPr>
              <a:t>, </a:t>
            </a:r>
            <a:r>
              <a:rPr lang="en-US" sz="1200" b="0" i="0" u="none" strike="noStrike" kern="1200" baseline="0" dirty="0" err="1">
                <a:solidFill>
                  <a:schemeClr val="tx1"/>
                </a:solidFill>
                <a:latin typeface="Arial" charset="0"/>
                <a:ea typeface="ヒラギノ角ゴ Pro W3" charset="0"/>
                <a:cs typeface="+mn-cs"/>
              </a:rPr>
              <a:t>suprofen</a:t>
            </a:r>
            <a:r>
              <a:rPr lang="en-US" sz="1200" b="0" i="0" u="none" strike="noStrike" kern="1200" baseline="0" dirty="0">
                <a:solidFill>
                  <a:schemeClr val="tx1"/>
                </a:solidFill>
                <a:latin typeface="Arial" charset="0"/>
                <a:ea typeface="ヒラギノ角ゴ Pro W3" charset="0"/>
                <a:cs typeface="+mn-cs"/>
              </a:rPr>
              <a:t>). </a:t>
            </a:r>
            <a:r>
              <a:rPr lang="en-US" sz="1200" b="0" i="0" u="none" strike="noStrike" kern="1200" baseline="0" dirty="0" err="1">
                <a:solidFill>
                  <a:schemeClr val="tx1"/>
                </a:solidFill>
                <a:latin typeface="Arial" charset="0"/>
                <a:ea typeface="ヒラギノ角ゴ Pro W3" charset="0"/>
                <a:cs typeface="+mn-cs"/>
              </a:rPr>
              <a:t>Suprofen</a:t>
            </a:r>
            <a:r>
              <a:rPr lang="en-US" sz="1200" b="0" i="0" u="none" strike="noStrike" kern="1200" baseline="0" dirty="0">
                <a:solidFill>
                  <a:schemeClr val="tx1"/>
                </a:solidFill>
                <a:latin typeface="Arial" charset="0"/>
                <a:ea typeface="ヒラギノ角ゴ Pro W3" charset="0"/>
                <a:cs typeface="+mn-cs"/>
              </a:rPr>
              <a:t> was withdrawn from the market for this reason. Mean changes in electrolyte levels can also signal risks. </a:t>
            </a:r>
          </a:p>
          <a:p>
            <a:endParaRPr lang="en-US" sz="1200" b="0" i="0" u="none" strike="noStrike" kern="1200" baseline="0" dirty="0">
              <a:solidFill>
                <a:schemeClr val="tx1"/>
              </a:solidFill>
              <a:latin typeface="Arial" charset="0"/>
              <a:cs typeface="+mn-cs"/>
            </a:endParaRPr>
          </a:p>
        </p:txBody>
      </p:sp>
    </p:spTree>
    <p:extLst>
      <p:ext uri="{BB962C8B-B14F-4D97-AF65-F5344CB8AC3E}">
        <p14:creationId xmlns:p14="http://schemas.microsoft.com/office/powerpoint/2010/main" val="414127304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kern="1200" baseline="0" dirty="0">
                <a:solidFill>
                  <a:schemeClr val="tx1"/>
                </a:solidFill>
                <a:latin typeface="Arial" charset="0"/>
                <a:cs typeface="+mn-cs"/>
              </a:rPr>
              <a:t>TE=treatment emergent; </a:t>
            </a:r>
            <a:r>
              <a:rPr lang="en-US" sz="1200" b="0" i="0" u="none" strike="noStrike" kern="1200" baseline="0" dirty="0" err="1">
                <a:solidFill>
                  <a:schemeClr val="tx1"/>
                </a:solidFill>
                <a:latin typeface="Arial" charset="0"/>
                <a:cs typeface="+mn-cs"/>
              </a:rPr>
              <a:t>PhUSE</a:t>
            </a:r>
            <a:r>
              <a:rPr lang="en-US" sz="1200" b="0" i="0" u="none" strike="noStrike" kern="1200" baseline="0" dirty="0">
                <a:solidFill>
                  <a:schemeClr val="tx1"/>
                </a:solidFill>
                <a:latin typeface="Arial" charset="0"/>
                <a:cs typeface="+mn-cs"/>
              </a:rPr>
              <a:t>=Pharmaceutical User </a:t>
            </a:r>
            <a:r>
              <a:rPr lang="en-US" sz="1200" b="0" i="0" u="none" strike="noStrike" kern="1200" baseline="0" dirty="0" err="1">
                <a:solidFill>
                  <a:schemeClr val="tx1"/>
                </a:solidFill>
                <a:latin typeface="Arial" charset="0"/>
                <a:cs typeface="+mn-cs"/>
              </a:rPr>
              <a:t>Softward</a:t>
            </a:r>
            <a:r>
              <a:rPr lang="en-US" sz="1200" b="0" i="0" u="none" strike="noStrike" kern="1200" baseline="0" dirty="0">
                <a:solidFill>
                  <a:schemeClr val="tx1"/>
                </a:solidFill>
                <a:latin typeface="Arial" charset="0"/>
                <a:cs typeface="+mn-cs"/>
              </a:rPr>
              <a:t> Exchange</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kern="1200" baseline="0" dirty="0">
                <a:solidFill>
                  <a:schemeClr val="tx1"/>
                </a:solidFill>
                <a:latin typeface="Arial" charset="0"/>
                <a:cs typeface="+mn-cs"/>
              </a:rPr>
              <a:t>Common pitfall:  It’s a common practice to include change from baseline to endpoint summaries as part of signal detection – It’s really not useful for signal detection.  A compound that causes a change that occurs early then returns to normal is still an ADR.  It’s not all that useful for signal characterization (</a:t>
            </a:r>
            <a:r>
              <a:rPr lang="en-US" sz="1200" b="0" i="0" u="none" strike="noStrike" kern="1200" baseline="0" dirty="0" err="1">
                <a:solidFill>
                  <a:schemeClr val="tx1"/>
                </a:solidFill>
                <a:latin typeface="Arial" charset="0"/>
                <a:cs typeface="+mn-cs"/>
              </a:rPr>
              <a:t>eg</a:t>
            </a:r>
            <a:r>
              <a:rPr lang="en-US" sz="1200" b="0" i="0" u="none" strike="noStrike" kern="1200" baseline="0" dirty="0">
                <a:solidFill>
                  <a:schemeClr val="tx1"/>
                </a:solidFill>
                <a:latin typeface="Arial" charset="0"/>
                <a:cs typeface="+mn-cs"/>
              </a:rPr>
              <a:t>, transient vs persistent) either (unless all/most patients complete).  It might be useful for signal communication. </a:t>
            </a:r>
            <a:endParaRPr lang="en-US" dirty="0"/>
          </a:p>
          <a:p>
            <a:endParaRPr lang="en-US" dirty="0"/>
          </a:p>
        </p:txBody>
      </p:sp>
    </p:spTree>
    <p:extLst>
      <p:ext uri="{BB962C8B-B14F-4D97-AF65-F5344CB8AC3E}">
        <p14:creationId xmlns:p14="http://schemas.microsoft.com/office/powerpoint/2010/main" val="33060003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We’ll take questions after each topic.</a:t>
            </a:r>
          </a:p>
        </p:txBody>
      </p:sp>
    </p:spTree>
    <p:extLst>
      <p:ext uri="{BB962C8B-B14F-4D97-AF65-F5344CB8AC3E}">
        <p14:creationId xmlns:p14="http://schemas.microsoft.com/office/powerpoint/2010/main" val="230685217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CSR=Clinical Study Report</a:t>
            </a:r>
          </a:p>
          <a:p>
            <a:r>
              <a:rPr lang="en-US" dirty="0"/>
              <a:t>While a lot of thought has gone into</a:t>
            </a:r>
            <a:r>
              <a:rPr lang="en-US" baseline="0" dirty="0"/>
              <a:t> recommended displays for labs, there is room for additional improvement and innovation.  In particular, when we are able to share interactive displays, that will impact what is recommended for static displays.   Happy to hear suggestions for improvement.</a:t>
            </a:r>
            <a:endParaRPr lang="en-US" dirty="0"/>
          </a:p>
        </p:txBody>
      </p:sp>
    </p:spTree>
    <p:extLst>
      <p:ext uri="{BB962C8B-B14F-4D97-AF65-F5344CB8AC3E}">
        <p14:creationId xmlns:p14="http://schemas.microsoft.com/office/powerpoint/2010/main" val="249450588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t>Common choices for baseline include max/min, last, or average.  Max/min</a:t>
            </a:r>
            <a:r>
              <a:rPr lang="en-US" sz="1200" baseline="0" dirty="0"/>
              <a:t> is recommended for signal detection.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t>See also </a:t>
            </a:r>
            <a:r>
              <a:rPr lang="en-US" sz="1200" dirty="0" err="1"/>
              <a:t>PhUSE</a:t>
            </a:r>
            <a:r>
              <a:rPr lang="en-US" sz="1200" dirty="0"/>
              <a:t> white paper </a:t>
            </a:r>
            <a:r>
              <a:rPr lang="en-US" sz="1200" dirty="0">
                <a:hlinkClick r:id="rId3"/>
              </a:rPr>
              <a:t>central tendency</a:t>
            </a:r>
            <a:r>
              <a:rPr lang="en-US" sz="1200" dirty="0"/>
              <a:t> (Section 8.3) – While the discussion pertains to changes to min/max,</a:t>
            </a:r>
            <a:r>
              <a:rPr lang="en-US" sz="1200" baseline="0" dirty="0"/>
              <a:t> the logic still applies to the scatterplot and shift table.</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aseline="0" dirty="0"/>
              <a:t> </a:t>
            </a:r>
            <a:endParaRPr lang="en-US" sz="1200" dirty="0"/>
          </a:p>
        </p:txBody>
      </p:sp>
    </p:spTree>
    <p:extLst>
      <p:ext uri="{BB962C8B-B14F-4D97-AF65-F5344CB8AC3E}">
        <p14:creationId xmlns:p14="http://schemas.microsoft.com/office/powerpoint/2010/main" val="75865577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MMRM = </a:t>
            </a:r>
            <a:r>
              <a:rPr lang="en-US" sz="1200" b="0" kern="1200" dirty="0">
                <a:solidFill>
                  <a:schemeClr val="tx1"/>
                </a:solidFill>
                <a:effectLst/>
                <a:latin typeface="Arial" charset="0"/>
                <a:ea typeface="ヒラギノ角ゴ Pro W3" charset="0"/>
                <a:cs typeface="+mn-cs"/>
              </a:rPr>
              <a:t>Mixed-Effect Model Repeated Measure </a:t>
            </a:r>
            <a:endParaRPr lang="en-US" dirty="0"/>
          </a:p>
        </p:txBody>
      </p:sp>
    </p:spTree>
    <p:extLst>
      <p:ext uri="{BB962C8B-B14F-4D97-AF65-F5344CB8AC3E}">
        <p14:creationId xmlns:p14="http://schemas.microsoft.com/office/powerpoint/2010/main" val="141392385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Excerpt</a:t>
            </a:r>
            <a:r>
              <a:rPr lang="en-US" baseline="0" dirty="0"/>
              <a:t> from outlier/shifts white paper:</a:t>
            </a:r>
          </a:p>
          <a:p>
            <a:r>
              <a:rPr lang="en-US" sz="1200" b="1" i="1" kern="1200" dirty="0">
                <a:solidFill>
                  <a:schemeClr val="tx1"/>
                </a:solidFill>
                <a:effectLst/>
                <a:latin typeface="+mn-lt"/>
                <a:ea typeface="+mn-ea"/>
                <a:cs typeface="+mn-cs"/>
              </a:rPr>
              <a:t>Planned versus Unplanned Measurements</a:t>
            </a:r>
            <a:endParaRPr lang="en-US" sz="1200" b="1"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One topic that tends to be unique to safety (the laboratory </a:t>
            </a:r>
            <a:r>
              <a:rPr lang="en-US" sz="1200" kern="1200" dirty="0" err="1">
                <a:solidFill>
                  <a:schemeClr val="tx1"/>
                </a:solidFill>
                <a:effectLst/>
                <a:latin typeface="+mn-lt"/>
                <a:ea typeface="+mn-ea"/>
                <a:cs typeface="+mn-cs"/>
              </a:rPr>
              <a:t>analyte</a:t>
            </a:r>
            <a:r>
              <a:rPr lang="en-US" sz="1200" kern="1200" dirty="0">
                <a:solidFill>
                  <a:schemeClr val="tx1"/>
                </a:solidFill>
                <a:effectLst/>
                <a:latin typeface="+mn-lt"/>
                <a:ea typeface="+mn-ea"/>
                <a:cs typeface="+mn-cs"/>
              </a:rPr>
              <a:t> measurements in particular) is the collection of unplanned measurements. Unplanned safety measurements can arise for various reasons. During a study, the clinical investigator sometimes orders a repeat test, or retest, of a laboratory test, especially if he/she has received an unexpected value. The investigator may also request the patient return for a follow-up visit due to clinical concerns. In general, retests are repeat tests performed because an initial test result had an unexpected value. The repeat result may either confirm the initial test results or (less commonly) suggest that a laboratory error occurred in the case of the initial result. Retests are often performed to verify that the action taken by the investigator (e.g., changing the dose of study drug as allowed by the protocol) has the desired effect (e.g., test results have returned to within reference limits). If such retests are conducted until desired measurement results have been reached, analyses from baseline to last observation would be biased toward normality. Thus, we recommend including only planned measurements when creating displays or conducting analyses over time and when assessing change from baseline to endpoint. However, we recommend including planned and unplanned measurements for analyses that focus on outliers or shifts across an entire period because these are intended to focus on the most extreme changes. </a:t>
            </a:r>
          </a:p>
          <a:p>
            <a:endParaRPr lang="en-US" dirty="0"/>
          </a:p>
        </p:txBody>
      </p:sp>
    </p:spTree>
    <p:extLst>
      <p:ext uri="{BB962C8B-B14F-4D97-AF65-F5344CB8AC3E}">
        <p14:creationId xmlns:p14="http://schemas.microsoft.com/office/powerpoint/2010/main" val="23934418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 CN=</a:t>
            </a:r>
            <a:r>
              <a:rPr lang="en-US" dirty="0" err="1"/>
              <a:t>convential</a:t>
            </a:r>
            <a:r>
              <a:rPr lang="en-US" dirty="0"/>
              <a:t>; SI=standard</a:t>
            </a:r>
          </a:p>
          <a:p>
            <a:r>
              <a:rPr lang="en-US" dirty="0"/>
              <a:t>This is a frequently asked question from statisticians</a:t>
            </a:r>
          </a:p>
        </p:txBody>
      </p:sp>
    </p:spTree>
    <p:extLst>
      <p:ext uri="{BB962C8B-B14F-4D97-AF65-F5344CB8AC3E}">
        <p14:creationId xmlns:p14="http://schemas.microsoft.com/office/powerpoint/2010/main" val="123105527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kern="1200" baseline="0" dirty="0">
                <a:solidFill>
                  <a:schemeClr val="tx1"/>
                </a:solidFill>
                <a:latin typeface="Arial" charset="0"/>
                <a:cs typeface="+mn-cs"/>
              </a:rPr>
              <a:t>AE=Adverse event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kern="1200" baseline="0" dirty="0">
                <a:solidFill>
                  <a:schemeClr val="tx1"/>
                </a:solidFill>
                <a:latin typeface="Arial" charset="0"/>
                <a:cs typeface="+mn-cs"/>
              </a:rPr>
              <a:t>Common pitfall:  It’s a common practice to include change from baseline to endpoint summaries as part of signal detection – It’s really not useful for signal detection.  A compound that causes a change that occurs early then returns to normal is still an ADR.  It’s not all that useful for signal characterization (</a:t>
            </a:r>
            <a:r>
              <a:rPr lang="en-US" sz="1200" b="0" i="0" u="none" strike="noStrike" kern="1200" baseline="0" dirty="0" err="1">
                <a:solidFill>
                  <a:schemeClr val="tx1"/>
                </a:solidFill>
                <a:latin typeface="Arial" charset="0"/>
                <a:cs typeface="+mn-cs"/>
              </a:rPr>
              <a:t>eg</a:t>
            </a:r>
            <a:r>
              <a:rPr lang="en-US" sz="1200" b="0" i="0" u="none" strike="noStrike" kern="1200" baseline="0" dirty="0">
                <a:solidFill>
                  <a:schemeClr val="tx1"/>
                </a:solidFill>
                <a:latin typeface="Arial" charset="0"/>
                <a:cs typeface="+mn-cs"/>
              </a:rPr>
              <a:t>, transient vs persistent) either (unless all/most patients complete).  It might be useful for signal communication. </a:t>
            </a:r>
            <a:endParaRPr lang="en-US" dirty="0"/>
          </a:p>
          <a:p>
            <a:endParaRPr lang="en-US" dirty="0"/>
          </a:p>
          <a:p>
            <a:r>
              <a:rPr lang="en-US" dirty="0"/>
              <a:t>Common pitfall:  When reviewing mean changes between treatment and control,</a:t>
            </a:r>
            <a:r>
              <a:rPr lang="en-US" baseline="0" dirty="0"/>
              <a:t> there’s a tendency to assess clinical significance as if the difference is within an individual patient.  A difference of x might not be meaningful at all for an individual patient, but shifting an entire population by x might be very meaningful.  Clinical significance usually requires the review of the entire analysis package.</a:t>
            </a:r>
            <a:endParaRPr lang="en-US" dirty="0"/>
          </a:p>
        </p:txBody>
      </p:sp>
    </p:spTree>
    <p:extLst>
      <p:ext uri="{BB962C8B-B14F-4D97-AF65-F5344CB8AC3E}">
        <p14:creationId xmlns:p14="http://schemas.microsoft.com/office/powerpoint/2010/main" val="370376107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LOCF=Last observation</a:t>
            </a:r>
            <a:r>
              <a:rPr lang="en-US" baseline="0" dirty="0"/>
              <a:t> carried forward; </a:t>
            </a:r>
            <a:r>
              <a:rPr lang="en-US" dirty="0"/>
              <a:t>MMRM = </a:t>
            </a:r>
            <a:r>
              <a:rPr lang="en-US" sz="1200" b="0" kern="1200" dirty="0">
                <a:solidFill>
                  <a:schemeClr val="tx1"/>
                </a:solidFill>
                <a:effectLst/>
                <a:latin typeface="Arial" charset="0"/>
                <a:ea typeface="ヒラギノ角ゴ Pro W3" charset="0"/>
                <a:cs typeface="+mn-cs"/>
              </a:rPr>
              <a:t>Mixed-Effect Model Repeated Measure </a:t>
            </a: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Here’s an extreme</a:t>
            </a:r>
            <a:r>
              <a:rPr lang="en-US" baseline="0" dirty="0"/>
              <a:t> example to demonstrate why using group mean data to assess transient/persistent patterns is unreliable.  In this example, a small subset of patients went really high, then dropped out (as shown in the spaghetti plot on the left).  Observed case data over time - The means reflect an increase, followed by a decrease.  LOCF data over time – The means reflect an increase that persists.  MMRM -  The means reflect an increase, followed by a decrease.  It would be incorrect to say this is transient or persistent.  The real answer is that we don’t know what would have happened if those patients remained in the study. </a:t>
            </a: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Tree>
    <p:extLst>
      <p:ext uri="{BB962C8B-B14F-4D97-AF65-F5344CB8AC3E}">
        <p14:creationId xmlns:p14="http://schemas.microsoft.com/office/powerpoint/2010/main" val="17853720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p:txBody>
      </p:sp>
    </p:spTree>
    <p:extLst>
      <p:ext uri="{BB962C8B-B14F-4D97-AF65-F5344CB8AC3E}">
        <p14:creationId xmlns:p14="http://schemas.microsoft.com/office/powerpoint/2010/main" val="312548266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baseline="0" dirty="0"/>
              <a:t>Study drug vs placebo list from the </a:t>
            </a:r>
            <a:r>
              <a:rPr lang="en-US" baseline="0" dirty="0" err="1"/>
              <a:t>PhUSE</a:t>
            </a:r>
            <a:r>
              <a:rPr lang="en-US" baseline="0" dirty="0"/>
              <a:t> demographics, disposition, medications white paper. Multi-period studies were not in scope. </a:t>
            </a:r>
          </a:p>
          <a:p>
            <a:endParaRPr lang="en-US" dirty="0"/>
          </a:p>
        </p:txBody>
      </p:sp>
    </p:spTree>
    <p:extLst>
      <p:ext uri="{BB962C8B-B14F-4D97-AF65-F5344CB8AC3E}">
        <p14:creationId xmlns:p14="http://schemas.microsoft.com/office/powerpoint/2010/main" val="159605228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a:p>
            <a:endParaRPr lang="en-US" dirty="0"/>
          </a:p>
        </p:txBody>
      </p:sp>
    </p:spTree>
    <p:extLst>
      <p:ext uri="{BB962C8B-B14F-4D97-AF65-F5344CB8AC3E}">
        <p14:creationId xmlns:p14="http://schemas.microsoft.com/office/powerpoint/2010/main" val="38879748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While internal</a:t>
            </a:r>
            <a:r>
              <a:rPr lang="en-US" baseline="0" dirty="0"/>
              <a:t> guidance documents and </a:t>
            </a:r>
            <a:r>
              <a:rPr lang="en-US" dirty="0" err="1"/>
              <a:t>PhUSE</a:t>
            </a:r>
            <a:r>
              <a:rPr lang="en-US" baseline="0" dirty="0"/>
              <a:t> white papers (pre-reads) include rationale to some extent, we have learned that additional rationale might be helpful to teams.</a:t>
            </a:r>
          </a:p>
          <a:p>
            <a:r>
              <a:rPr lang="en-US" b="0" baseline="0" dirty="0">
                <a:effectLst/>
              </a:rPr>
              <a:t>Integrated summaries – included in </a:t>
            </a:r>
            <a:r>
              <a:rPr lang="en-US" b="0" baseline="0" dirty="0" err="1">
                <a:effectLst/>
              </a:rPr>
              <a:t>PhUSE</a:t>
            </a:r>
            <a:r>
              <a:rPr lang="en-US" b="0" baseline="0" dirty="0">
                <a:effectLst/>
              </a:rPr>
              <a:t> white papers but out-of-scope for this workshop.</a:t>
            </a:r>
          </a:p>
          <a:p>
            <a:endParaRPr lang="en-US" dirty="0"/>
          </a:p>
        </p:txBody>
      </p:sp>
    </p:spTree>
    <p:extLst>
      <p:ext uri="{BB962C8B-B14F-4D97-AF65-F5344CB8AC3E}">
        <p14:creationId xmlns:p14="http://schemas.microsoft.com/office/powerpoint/2010/main" val="26800545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Consider the</a:t>
            </a:r>
            <a:r>
              <a:rPr lang="en-US" baseline="0" dirty="0"/>
              <a:t> patient profile (whether it’s done graphically or via a listing) an a-priori TFL needed for planning purposes.</a:t>
            </a:r>
            <a:endParaRPr lang="en-US" dirty="0"/>
          </a:p>
        </p:txBody>
      </p:sp>
    </p:spTree>
    <p:extLst>
      <p:ext uri="{BB962C8B-B14F-4D97-AF65-F5344CB8AC3E}">
        <p14:creationId xmlns:p14="http://schemas.microsoft.com/office/powerpoint/2010/main" val="241545215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 </a:t>
            </a:r>
          </a:p>
        </p:txBody>
      </p:sp>
    </p:spTree>
    <p:extLst>
      <p:ext uri="{BB962C8B-B14F-4D97-AF65-F5344CB8AC3E}">
        <p14:creationId xmlns:p14="http://schemas.microsoft.com/office/powerpoint/2010/main" val="224425221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Excerpts from demographics, disposition, medications white paper:</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Prevention of missing data has gained a fair amount of attention recently (National Research Council 2010, O’Neill and Temple 2012).  </a:t>
            </a:r>
            <a:r>
              <a:rPr lang="en-US" sz="1200" kern="1200" dirty="0">
                <a:solidFill>
                  <a:schemeClr val="tx1"/>
                </a:solidFill>
                <a:effectLst/>
                <a:latin typeface="+mn-lt"/>
                <a:ea typeface="+mn-ea"/>
                <a:cs typeface="+mn-cs"/>
              </a:rPr>
              <a:t>Discontinuation of treatment without a clear reason is considered “missing” information.</a:t>
            </a:r>
            <a:r>
              <a:rPr lang="en-GB" sz="1200" kern="1200" dirty="0">
                <a:solidFill>
                  <a:schemeClr val="tx1"/>
                </a:solidFill>
                <a:effectLst/>
                <a:latin typeface="+mn-lt"/>
                <a:ea typeface="+mn-ea"/>
                <a:cs typeface="+mn-cs"/>
              </a:rPr>
              <a:t>  When a vague reason is cited as a reason for discontinuation (e.g., </a:t>
            </a:r>
            <a:r>
              <a:rPr lang="en-US" sz="1200" kern="1200" dirty="0">
                <a:solidFill>
                  <a:schemeClr val="tx1"/>
                </a:solidFill>
                <a:effectLst/>
                <a:latin typeface="+mn-lt"/>
                <a:ea typeface="+mn-ea"/>
                <a:cs typeface="+mn-cs"/>
              </a:rPr>
              <a:t>physician decision, withdrawal by subject, withdrawal by parent/guardian, or other), follow-up is generally required to determine if a more specific reason (e.g., adverse event, lack of efficacy) would be more appropriate.  Even when such follow-up occurs, there are often a number of subjects with such vague reasons that exist in the data.  Additional information (e.g., via a “specify” field) can be reviewed to provide assurance that the reason is unrelated to safety or efficacy.  As described in Section 7, a listing is recommended for this purpose.  A specify field (or some alternative) would be required during collection to be able to create the listing.</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Listing 7.1 is recommended as a means to provide assurance that those who listed physician decision, withdrawal by subject, withdrawal by parent/guardian, or other as the reason for discontinuation were truly unrelated to an adverse event or lack of efficacy.  Such a listing requires a textual description (e.g., “specify” field) to be collected when one of the less specific reasons is checked.  Although such reasons are specifically reviewed for adverse events or lack of efficacy during data collection and monitoring, sponsors of a clinical trial may be in the position to provide more specific documentation of the true reason.</a:t>
            </a:r>
          </a:p>
          <a:p>
            <a:endParaRPr lang="en-US" dirty="0"/>
          </a:p>
        </p:txBody>
      </p:sp>
    </p:spTree>
    <p:extLst>
      <p:ext uri="{BB962C8B-B14F-4D97-AF65-F5344CB8AC3E}">
        <p14:creationId xmlns:p14="http://schemas.microsoft.com/office/powerpoint/2010/main" val="16048911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3725822144"/>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2960996217"/>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p:txBody>
      </p:sp>
    </p:spTree>
    <p:extLst>
      <p:ext uri="{BB962C8B-B14F-4D97-AF65-F5344CB8AC3E}">
        <p14:creationId xmlns:p14="http://schemas.microsoft.com/office/powerpoint/2010/main" val="667073904"/>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a:p>
        </p:txBody>
      </p:sp>
    </p:spTree>
    <p:extLst>
      <p:ext uri="{BB962C8B-B14F-4D97-AF65-F5344CB8AC3E}">
        <p14:creationId xmlns:p14="http://schemas.microsoft.com/office/powerpoint/2010/main" val="2953283566"/>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a:p>
        </p:txBody>
      </p:sp>
    </p:spTree>
    <p:extLst>
      <p:ext uri="{BB962C8B-B14F-4D97-AF65-F5344CB8AC3E}">
        <p14:creationId xmlns:p14="http://schemas.microsoft.com/office/powerpoint/2010/main" val="375801877"/>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a:p>
        </p:txBody>
      </p:sp>
    </p:spTree>
    <p:extLst>
      <p:ext uri="{BB962C8B-B14F-4D97-AF65-F5344CB8AC3E}">
        <p14:creationId xmlns:p14="http://schemas.microsoft.com/office/powerpoint/2010/main" val="3931153194"/>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effectLst/>
              </a:rPr>
              <a:t> </a:t>
            </a:r>
            <a:endParaRPr lang="en-US" dirty="0"/>
          </a:p>
        </p:txBody>
      </p:sp>
    </p:spTree>
    <p:extLst>
      <p:ext uri="{BB962C8B-B14F-4D97-AF65-F5344CB8AC3E}">
        <p14:creationId xmlns:p14="http://schemas.microsoft.com/office/powerpoint/2010/main" val="28181036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a:p>
        </p:txBody>
      </p:sp>
    </p:spTree>
    <p:extLst>
      <p:ext uri="{BB962C8B-B14F-4D97-AF65-F5344CB8AC3E}">
        <p14:creationId xmlns:p14="http://schemas.microsoft.com/office/powerpoint/2010/main" val="2737069428"/>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386725160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2099347108"/>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sz="1200" b="0" i="0" u="none" strike="noStrike" kern="1200" baseline="0" dirty="0">
              <a:solidFill>
                <a:schemeClr val="tx1"/>
              </a:solidFill>
              <a:latin typeface="Arial" charset="0"/>
              <a:cs typeface="+mn-cs"/>
            </a:endParaRPr>
          </a:p>
        </p:txBody>
      </p:sp>
    </p:spTree>
    <p:extLst>
      <p:ext uri="{BB962C8B-B14F-4D97-AF65-F5344CB8AC3E}">
        <p14:creationId xmlns:p14="http://schemas.microsoft.com/office/powerpoint/2010/main" val="251072007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sz="1200" b="0" i="0" u="none" strike="noStrike" kern="1200" baseline="0" dirty="0">
              <a:solidFill>
                <a:schemeClr val="tx1"/>
              </a:solidFill>
              <a:latin typeface="Arial" charset="0"/>
              <a:cs typeface="+mn-cs"/>
            </a:endParaRPr>
          </a:p>
        </p:txBody>
      </p:sp>
    </p:spTree>
    <p:extLst>
      <p:ext uri="{BB962C8B-B14F-4D97-AF65-F5344CB8AC3E}">
        <p14:creationId xmlns:p14="http://schemas.microsoft.com/office/powerpoint/2010/main" val="1557834720"/>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sz="1200" b="0" i="0" u="none" strike="noStrike" kern="1200" baseline="0" dirty="0">
              <a:solidFill>
                <a:schemeClr val="tx1"/>
              </a:solidFill>
              <a:latin typeface="Arial" charset="0"/>
              <a:cs typeface="+mn-cs"/>
            </a:endParaRPr>
          </a:p>
        </p:txBody>
      </p:sp>
    </p:spTree>
    <p:extLst>
      <p:ext uri="{BB962C8B-B14F-4D97-AF65-F5344CB8AC3E}">
        <p14:creationId xmlns:p14="http://schemas.microsoft.com/office/powerpoint/2010/main" val="350987715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sz="1200" b="0" i="0" u="none" strike="noStrike" kern="1200" baseline="0" dirty="0">
              <a:solidFill>
                <a:schemeClr val="tx1"/>
              </a:solidFill>
              <a:latin typeface="Arial" charset="0"/>
              <a:cs typeface="+mn-cs"/>
            </a:endParaRPr>
          </a:p>
        </p:txBody>
      </p:sp>
    </p:spTree>
    <p:extLst>
      <p:ext uri="{BB962C8B-B14F-4D97-AF65-F5344CB8AC3E}">
        <p14:creationId xmlns:p14="http://schemas.microsoft.com/office/powerpoint/2010/main" val="1059775724"/>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sz="1200" b="0" i="0" u="none" strike="noStrike" kern="1200" baseline="0" dirty="0">
                <a:solidFill>
                  <a:schemeClr val="tx1"/>
                </a:solidFill>
                <a:latin typeface="Arial" charset="0"/>
                <a:cs typeface="+mn-cs"/>
              </a:rPr>
              <a:t>AE = Adverse event</a:t>
            </a:r>
          </a:p>
        </p:txBody>
      </p:sp>
    </p:spTree>
    <p:extLst>
      <p:ext uri="{BB962C8B-B14F-4D97-AF65-F5344CB8AC3E}">
        <p14:creationId xmlns:p14="http://schemas.microsoft.com/office/powerpoint/2010/main" val="3657434441"/>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Notes</a:t>
            </a:r>
            <a:r>
              <a:rPr lang="en-US" baseline="0" dirty="0"/>
              <a:t> provided for observed boxplot also apply to this boxplot</a:t>
            </a:r>
            <a:endParaRPr lang="en-US" dirty="0"/>
          </a:p>
        </p:txBody>
      </p:sp>
    </p:spTree>
    <p:extLst>
      <p:ext uri="{BB962C8B-B14F-4D97-AF65-F5344CB8AC3E}">
        <p14:creationId xmlns:p14="http://schemas.microsoft.com/office/powerpoint/2010/main" val="3699739766"/>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 </a:t>
            </a:r>
            <a:r>
              <a:rPr lang="en-US" sz="1200" dirty="0">
                <a:latin typeface="Helvetica Neue"/>
              </a:rPr>
              <a:t>See also </a:t>
            </a:r>
            <a:r>
              <a:rPr lang="en-US" sz="1200" dirty="0" err="1">
                <a:latin typeface="Helvetica Neue"/>
              </a:rPr>
              <a:t>PhUSE</a:t>
            </a:r>
            <a:r>
              <a:rPr lang="en-US" sz="1200" dirty="0">
                <a:latin typeface="Helvetica Neue"/>
              </a:rPr>
              <a:t> white papers – </a:t>
            </a:r>
            <a:r>
              <a:rPr lang="en-US" sz="1200" dirty="0">
                <a:latin typeface="Helvetica Neue"/>
                <a:hlinkClick r:id="rId3"/>
              </a:rPr>
              <a:t>central tendency</a:t>
            </a:r>
            <a:r>
              <a:rPr lang="en-US" sz="1200" dirty="0">
                <a:latin typeface="Helvetica Neue"/>
              </a:rPr>
              <a:t> and </a:t>
            </a:r>
            <a:r>
              <a:rPr lang="en-US" sz="1200" dirty="0">
                <a:latin typeface="Helvetica Neue"/>
                <a:hlinkClick r:id="rId4"/>
              </a:rPr>
              <a:t>outliers/shifts</a:t>
            </a:r>
            <a:endParaRPr lang="en-US" sz="1200" dirty="0">
              <a:latin typeface="Helvetica Neue"/>
            </a:endParaRPr>
          </a:p>
          <a:p>
            <a:endParaRPr lang="en-US" dirty="0"/>
          </a:p>
        </p:txBody>
      </p:sp>
    </p:spTree>
    <p:extLst>
      <p:ext uri="{BB962C8B-B14F-4D97-AF65-F5344CB8AC3E}">
        <p14:creationId xmlns:p14="http://schemas.microsoft.com/office/powerpoint/2010/main" val="2847758533"/>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 </a:t>
            </a:r>
          </a:p>
        </p:txBody>
      </p:sp>
    </p:spTree>
    <p:extLst>
      <p:ext uri="{BB962C8B-B14F-4D97-AF65-F5344CB8AC3E}">
        <p14:creationId xmlns:p14="http://schemas.microsoft.com/office/powerpoint/2010/main" val="16999287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Because</a:t>
            </a:r>
            <a:r>
              <a:rPr lang="en-US" baseline="0" dirty="0"/>
              <a:t> there’s a perception that safety planning and safety interpretation is easy, perhaps not all team members are getting sufficient training and/or not setting aside enough time to think through the analytical issues.</a:t>
            </a:r>
          </a:p>
          <a:p>
            <a:r>
              <a:rPr lang="en-US" dirty="0"/>
              <a:t>Analytical</a:t>
            </a:r>
            <a:r>
              <a:rPr lang="en-US" baseline="0" dirty="0"/>
              <a:t> planning is particularly difficult for complex study designs;  integrated safety planning is almost never easy (separate educational module planned for integrated summaries).</a:t>
            </a:r>
          </a:p>
          <a:p>
            <a:r>
              <a:rPr lang="en-US" baseline="0" dirty="0"/>
              <a:t>Interpretation is often hampered by a lack of understanding of the purpose of the display.</a:t>
            </a:r>
          </a:p>
          <a:p>
            <a:r>
              <a:rPr lang="en-US" baseline="0" dirty="0"/>
              <a:t>A lot has been done, and a lot is being done, to make creating safety analyses easier, but planning and interpreting safety analyses may never be all that easy.</a:t>
            </a:r>
            <a:endParaRPr lang="en-US" dirty="0"/>
          </a:p>
          <a:p>
            <a:endParaRPr lang="en-US" dirty="0"/>
          </a:p>
        </p:txBody>
      </p:sp>
    </p:spTree>
    <p:extLst>
      <p:ext uri="{BB962C8B-B14F-4D97-AF65-F5344CB8AC3E}">
        <p14:creationId xmlns:p14="http://schemas.microsoft.com/office/powerpoint/2010/main" val="1171829890"/>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 </a:t>
            </a:r>
          </a:p>
        </p:txBody>
      </p:sp>
    </p:spTree>
    <p:extLst>
      <p:ext uri="{BB962C8B-B14F-4D97-AF65-F5344CB8AC3E}">
        <p14:creationId xmlns:p14="http://schemas.microsoft.com/office/powerpoint/2010/main" val="386395152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 Excerpt from </a:t>
            </a:r>
            <a:r>
              <a:rPr lang="en-US" dirty="0" err="1"/>
              <a:t>PhUSE</a:t>
            </a:r>
            <a:r>
              <a:rPr lang="en-US" dirty="0"/>
              <a:t> lab white paper:</a:t>
            </a:r>
          </a:p>
          <a:p>
            <a:r>
              <a:rPr lang="en-US" sz="1200" kern="1200" dirty="0">
                <a:solidFill>
                  <a:schemeClr val="tx1"/>
                </a:solidFill>
                <a:effectLst/>
                <a:latin typeface="Arial" charset="0"/>
                <a:ea typeface="ヒラギノ角ゴ Pro W3" charset="0"/>
                <a:cs typeface="+mn-cs"/>
              </a:rPr>
              <a:t>Of note, shift tables become complex to create and are difficult to interpret if the definition of an outlier/shift includes a specified change or percent change value. Thus, creating the shift table is not recommended in these cases. </a:t>
            </a:r>
            <a:endParaRPr lang="en-US" dirty="0"/>
          </a:p>
        </p:txBody>
      </p:sp>
    </p:spTree>
    <p:extLst>
      <p:ext uri="{BB962C8B-B14F-4D97-AF65-F5344CB8AC3E}">
        <p14:creationId xmlns:p14="http://schemas.microsoft.com/office/powerpoint/2010/main" val="1394157769"/>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 </a:t>
            </a:r>
          </a:p>
        </p:txBody>
      </p:sp>
    </p:spTree>
    <p:extLst>
      <p:ext uri="{BB962C8B-B14F-4D97-AF65-F5344CB8AC3E}">
        <p14:creationId xmlns:p14="http://schemas.microsoft.com/office/powerpoint/2010/main" val="4004268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5CB9819-6CBE-3749-BAFC-E94C0F4DF412}"/>
              </a:ext>
            </a:extLst>
          </p:cNvPr>
          <p:cNvSpPr>
            <a:spLocks noGrp="1"/>
          </p:cNvSpPr>
          <p:nvPr>
            <p:ph idx="4294967295"/>
          </p:nvPr>
        </p:nvSpPr>
        <p:spPr>
          <a:xfrm>
            <a:off x="353763" y="1600202"/>
            <a:ext cx="11159045" cy="3834837"/>
          </a:xfrm>
          <a:prstGeom prst="rect">
            <a:avLst/>
          </a:prstGeom>
        </p:spPr>
        <p:txBody>
          <a:bodyPr/>
          <a:lstStyle/>
          <a:p>
            <a:endParaRPr lang="en-US" dirty="0">
              <a:latin typeface="Helvetica Neue"/>
              <a:cs typeface="Helvetica Neue"/>
            </a:endParaRPr>
          </a:p>
        </p:txBody>
      </p:sp>
      <p:sp>
        <p:nvSpPr>
          <p:cNvPr id="4" name="Title 1">
            <a:extLst>
              <a:ext uri="{FF2B5EF4-FFF2-40B4-BE49-F238E27FC236}">
                <a16:creationId xmlns:a16="http://schemas.microsoft.com/office/drawing/2014/main" id="{13885191-0B04-45C2-9F0A-C5E3F6F62950}"/>
              </a:ext>
            </a:extLst>
          </p:cNvPr>
          <p:cNvSpPr>
            <a:spLocks noGrp="1"/>
          </p:cNvSpPr>
          <p:nvPr>
            <p:ph type="title" idx="4294967295"/>
          </p:nvPr>
        </p:nvSpPr>
        <p:spPr>
          <a:xfrm>
            <a:off x="353763" y="420273"/>
            <a:ext cx="11159045" cy="1015637"/>
          </a:xfrm>
          <a:prstGeom prst="rect">
            <a:avLst/>
          </a:prstGeom>
        </p:spPr>
        <p:txBody>
          <a:bodyPr/>
          <a:lstStyle/>
          <a:p>
            <a:pPr algn="l"/>
            <a:endParaRPr lang="en-US" sz="3600" b="1" dirty="0">
              <a:solidFill>
                <a:srgbClr val="663F64"/>
              </a:solidFill>
              <a:latin typeface="Helvetica Neue"/>
              <a:cs typeface="Helvetica Neue"/>
            </a:endParaRPr>
          </a:p>
        </p:txBody>
      </p:sp>
    </p:spTree>
    <p:extLst>
      <p:ext uri="{BB962C8B-B14F-4D97-AF65-F5344CB8AC3E}">
        <p14:creationId xmlns:p14="http://schemas.microsoft.com/office/powerpoint/2010/main" val="232362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227F5C-1318-4645-935D-C07BC8239146}"/>
              </a:ext>
            </a:extLst>
          </p:cNvPr>
          <p:cNvSpPr>
            <a:spLocks noGrp="1"/>
          </p:cNvSpPr>
          <p:nvPr>
            <p:ph idx="4294967295"/>
          </p:nvPr>
        </p:nvSpPr>
        <p:spPr>
          <a:xfrm>
            <a:off x="353763" y="1600202"/>
            <a:ext cx="11159045" cy="3834837"/>
          </a:xfrm>
          <a:prstGeom prst="rect">
            <a:avLst/>
          </a:prstGeom>
        </p:spPr>
        <p:txBody>
          <a:bodyPr/>
          <a:lstStyle/>
          <a:p>
            <a:endParaRPr lang="en-US" dirty="0">
              <a:latin typeface="Helvetica Neue"/>
              <a:cs typeface="Helvetica Neue"/>
            </a:endParaRPr>
          </a:p>
        </p:txBody>
      </p:sp>
      <p:sp>
        <p:nvSpPr>
          <p:cNvPr id="4" name="Title 1">
            <a:extLst>
              <a:ext uri="{FF2B5EF4-FFF2-40B4-BE49-F238E27FC236}">
                <a16:creationId xmlns:a16="http://schemas.microsoft.com/office/drawing/2014/main" id="{47A32EE4-2299-4800-AAF4-B29876D7DB6B}"/>
              </a:ext>
            </a:extLst>
          </p:cNvPr>
          <p:cNvSpPr>
            <a:spLocks noGrp="1"/>
          </p:cNvSpPr>
          <p:nvPr>
            <p:ph type="title" idx="4294967295"/>
          </p:nvPr>
        </p:nvSpPr>
        <p:spPr>
          <a:xfrm>
            <a:off x="353763" y="420273"/>
            <a:ext cx="11159045" cy="1015637"/>
          </a:xfrm>
          <a:prstGeom prst="rect">
            <a:avLst/>
          </a:prstGeom>
        </p:spPr>
        <p:txBody>
          <a:bodyPr/>
          <a:lstStyle/>
          <a:p>
            <a:pPr algn="l"/>
            <a:endParaRPr lang="en-US" sz="3600" b="1" dirty="0">
              <a:solidFill>
                <a:srgbClr val="663F64"/>
              </a:solidFill>
              <a:latin typeface="Helvetica Neue"/>
              <a:cs typeface="Helvetica Neue"/>
            </a:endParaRPr>
          </a:p>
        </p:txBody>
      </p:sp>
    </p:spTree>
    <p:extLst>
      <p:ext uri="{BB962C8B-B14F-4D97-AF65-F5344CB8AC3E}">
        <p14:creationId xmlns:p14="http://schemas.microsoft.com/office/powerpoint/2010/main" val="27166347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F38D48C-6852-4E47-ABBC-5BCA81F0CB05}"/>
              </a:ext>
            </a:extLst>
          </p:cNvPr>
          <p:cNvSpPr>
            <a:spLocks noGrp="1"/>
          </p:cNvSpPr>
          <p:nvPr>
            <p:ph idx="4294967295"/>
          </p:nvPr>
        </p:nvSpPr>
        <p:spPr>
          <a:xfrm>
            <a:off x="353763" y="1600202"/>
            <a:ext cx="11159045" cy="3834837"/>
          </a:xfrm>
          <a:prstGeom prst="rect">
            <a:avLst/>
          </a:prstGeom>
        </p:spPr>
        <p:txBody>
          <a:bodyPr/>
          <a:lstStyle/>
          <a:p>
            <a:endParaRPr lang="en-US" dirty="0">
              <a:latin typeface="Helvetica Neue"/>
              <a:cs typeface="Helvetica Neue"/>
            </a:endParaRPr>
          </a:p>
        </p:txBody>
      </p:sp>
      <p:sp>
        <p:nvSpPr>
          <p:cNvPr id="4" name="Title 1">
            <a:extLst>
              <a:ext uri="{FF2B5EF4-FFF2-40B4-BE49-F238E27FC236}">
                <a16:creationId xmlns:a16="http://schemas.microsoft.com/office/drawing/2014/main" id="{54ECFF35-710F-4153-A4DE-EEC7F44D6DC0}"/>
              </a:ext>
            </a:extLst>
          </p:cNvPr>
          <p:cNvSpPr>
            <a:spLocks noGrp="1"/>
          </p:cNvSpPr>
          <p:nvPr>
            <p:ph type="title" idx="4294967295"/>
          </p:nvPr>
        </p:nvSpPr>
        <p:spPr>
          <a:xfrm>
            <a:off x="353763" y="420273"/>
            <a:ext cx="11159045" cy="1015637"/>
          </a:xfrm>
          <a:prstGeom prst="rect">
            <a:avLst/>
          </a:prstGeom>
        </p:spPr>
        <p:txBody>
          <a:bodyPr/>
          <a:lstStyle/>
          <a:p>
            <a:pPr algn="l"/>
            <a:endParaRPr lang="en-US" sz="3600" b="1" dirty="0">
              <a:solidFill>
                <a:srgbClr val="663F64"/>
              </a:solidFill>
              <a:latin typeface="Helvetica Neue"/>
              <a:cs typeface="Helvetica Neue"/>
            </a:endParaRPr>
          </a:p>
        </p:txBody>
      </p:sp>
    </p:spTree>
    <p:extLst>
      <p:ext uri="{BB962C8B-B14F-4D97-AF65-F5344CB8AC3E}">
        <p14:creationId xmlns:p14="http://schemas.microsoft.com/office/powerpoint/2010/main" val="23206475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14609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phuse.eu/white-papers"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phuse.eu/documents/working-groups/deliverables/adverse-events-white-paper-version-10-03-feb-17-11796-19836.docx" TargetMode="External"/><Relationship Id="rId7" Type="http://schemas.openxmlformats.org/officeDocument/2006/relationships/hyperlink" Target="https://www.fda.gov/media/72472/download"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www.phuse.eu/documents/working-groups/deliverables/analyses-displays-associated-with-demographics-disposition-medications-in-phase-2-4-clinical-trials-version-20-02-mar-18-11808.pdf" TargetMode="External"/><Relationship Id="rId5" Type="http://schemas.openxmlformats.org/officeDocument/2006/relationships/hyperlink" Target="https://www.phuse.eu/documents/working-groups/deliverables/analyses-displays-associated-with-outliers-or-shifts-from-normal-to-abnormal-version-10-10-sept-15-11815.pdf" TargetMode="External"/><Relationship Id="rId4" Type="http://schemas.openxmlformats.org/officeDocument/2006/relationships/hyperlink" Target="https://www.phuse.eu/documents/working-groups/deliverables/analyses-displays-associated-with-measures-of-central-tendancy-version-10-10-oct-13-11816.pdf" TargetMode="Externa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tandfonline.com/toc/utas20/73/sup1" TargetMode="External"/><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hyperlink" Target="https://www.fda.gov/downloads/drugs/guidances/ucm291158.pdf" TargetMode="External"/><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hyperlink" Target="http://lillynetcollaboration.global.lilly.com/sites/GPSStats/GuidRsrc/email/October%2030%202013%20CDER_CBER%20Position%20on%20Use%20of%20Syst&#232;me%20International%20(SI)%20Units%20for%20Lab%20Tests.pdf" TargetMode="External"/><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notesSlide" Target="../notesSlides/notesSlide66.xml"/><Relationship Id="rId1" Type="http://schemas.openxmlformats.org/officeDocument/2006/relationships/slideLayout" Target="../slideLayouts/slideLayout2.xml"/><Relationship Id="rId6" Type="http://schemas.openxmlformats.org/officeDocument/2006/relationships/image" Target="../media/image24.tmp"/><Relationship Id="rId5" Type="http://schemas.openxmlformats.org/officeDocument/2006/relationships/image" Target="../media/image23.tmp"/><Relationship Id="rId4" Type="http://schemas.openxmlformats.org/officeDocument/2006/relationships/image" Target="../media/image22.tmp"/></Relationships>
</file>

<file path=ppt/slides/_rels/slide6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76.xml"/><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hyperlink" Target="https://www.ich.org/fileadmin/Public_Web_Site/ICH_Products/Guidelines/Efficacy/E2A/Step4/E2A_Guideline.pdf" TargetMode="External"/><Relationship Id="rId2" Type="http://schemas.openxmlformats.org/officeDocument/2006/relationships/notesSlide" Target="../notesSlides/notesSlide82.xml"/><Relationship Id="rId1" Type="http://schemas.openxmlformats.org/officeDocument/2006/relationships/slideLayout" Target="../slideLayouts/slideLayout2.xml"/><Relationship Id="rId4" Type="http://schemas.openxmlformats.org/officeDocument/2006/relationships/hyperlink" Target="https://www.fda.gov/media/72139/download" TargetMode="External"/></Relationships>
</file>

<file path=ppt/slides/_rels/slide83.xml.rels><?xml version="1.0" encoding="UTF-8" standalone="yes"?>
<Relationships xmlns="http://schemas.openxmlformats.org/package/2006/relationships"><Relationship Id="rId3" Type="http://schemas.openxmlformats.org/officeDocument/2006/relationships/hyperlink" Target="https://www.fda.gov/media/72472/download" TargetMode="External"/><Relationship Id="rId2" Type="http://schemas.openxmlformats.org/officeDocument/2006/relationships/notesSlide" Target="../notesSlides/notesSlide83.xml"/><Relationship Id="rId1" Type="http://schemas.openxmlformats.org/officeDocument/2006/relationships/slideLayout" Target="../slideLayouts/slideLayout2.xml"/><Relationship Id="rId5" Type="http://schemas.openxmlformats.org/officeDocument/2006/relationships/hyperlink" Target="https://www.phuse.eu/documents/working-groups/deliverables/adverse-events-white-paper-version-10-03-feb-17-11796-19835.pdf" TargetMode="External"/><Relationship Id="rId4" Type="http://schemas.openxmlformats.org/officeDocument/2006/relationships/hyperlink" Target="https://www.fda.gov/media/79394/download" TargetMode="Externa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Subtitle 2"/>
          <p:cNvSpPr txBox="1">
            <a:spLocks/>
          </p:cNvSpPr>
          <p:nvPr/>
        </p:nvSpPr>
        <p:spPr>
          <a:xfrm>
            <a:off x="276350" y="3133737"/>
            <a:ext cx="11639300" cy="1522248"/>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800" dirty="0" err="1">
                <a:solidFill>
                  <a:srgbClr val="663F64"/>
                </a:solidFill>
                <a:latin typeface="Helvetica Neue"/>
                <a:cs typeface="Helvetica Neue"/>
              </a:rPr>
              <a:t>PhUSE</a:t>
            </a:r>
            <a:r>
              <a:rPr lang="en-US" sz="2800" dirty="0">
                <a:solidFill>
                  <a:srgbClr val="663F64"/>
                </a:solidFill>
                <a:latin typeface="Helvetica Neue"/>
                <a:cs typeface="Helvetica Neue"/>
              </a:rPr>
              <a:t> CSS</a:t>
            </a:r>
          </a:p>
          <a:p>
            <a:pPr marL="0" indent="0">
              <a:buNone/>
            </a:pPr>
            <a:r>
              <a:rPr lang="en-US" sz="2800" dirty="0">
                <a:solidFill>
                  <a:srgbClr val="663F64"/>
                </a:solidFill>
                <a:latin typeface="Helvetica Neue"/>
                <a:cs typeface="Helvetica Neue"/>
              </a:rPr>
              <a:t>09 June 2019</a:t>
            </a:r>
          </a:p>
        </p:txBody>
      </p:sp>
      <p:sp>
        <p:nvSpPr>
          <p:cNvPr id="3" name="TextBox 2"/>
          <p:cNvSpPr txBox="1"/>
          <p:nvPr/>
        </p:nvSpPr>
        <p:spPr>
          <a:xfrm>
            <a:off x="276350" y="1313137"/>
            <a:ext cx="11639300" cy="769441"/>
          </a:xfrm>
          <a:prstGeom prst="rect">
            <a:avLst/>
          </a:prstGeom>
          <a:noFill/>
        </p:spPr>
        <p:txBody>
          <a:bodyPr wrap="square" rtlCol="0">
            <a:spAutoFit/>
          </a:bodyPr>
          <a:lstStyle/>
          <a:p>
            <a:r>
              <a:rPr lang="en-US" sz="4400" b="1" dirty="0">
                <a:solidFill>
                  <a:srgbClr val="663F64"/>
                </a:solidFill>
                <a:latin typeface="Helvetica Neue"/>
                <a:cs typeface="Helvetica Neue"/>
              </a:rPr>
              <a:t>Safety Analytics Workshop</a:t>
            </a:r>
          </a:p>
        </p:txBody>
      </p:sp>
    </p:spTree>
    <p:extLst>
      <p:ext uri="{BB962C8B-B14F-4D97-AF65-F5344CB8AC3E}">
        <p14:creationId xmlns:p14="http://schemas.microsoft.com/office/powerpoint/2010/main" val="26071358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Analysis and Display White Paper (ADW) Project</a:t>
            </a:r>
          </a:p>
        </p:txBody>
      </p:sp>
      <p:sp>
        <p:nvSpPr>
          <p:cNvPr id="3" name="Content Placeholder 2"/>
          <p:cNvSpPr>
            <a:spLocks noGrp="1"/>
          </p:cNvSpPr>
          <p:nvPr>
            <p:ph idx="4294967295"/>
          </p:nvPr>
        </p:nvSpPr>
        <p:spPr>
          <a:xfrm>
            <a:off x="276350" y="1435910"/>
            <a:ext cx="11687050" cy="3834837"/>
          </a:xfrm>
          <a:prstGeom prst="rect">
            <a:avLst/>
          </a:prstGeom>
        </p:spPr>
        <p:txBody>
          <a:bodyPr/>
          <a:lstStyle/>
          <a:p>
            <a:pPr>
              <a:spcBef>
                <a:spcPts val="0"/>
              </a:spcBef>
            </a:pPr>
            <a:r>
              <a:rPr lang="en-US" sz="2800" dirty="0">
                <a:latin typeface="Helvetica Neue"/>
              </a:rPr>
              <a:t>Lead:  Mary Nilsson</a:t>
            </a:r>
            <a:br>
              <a:rPr lang="en-US" sz="2800" dirty="0">
                <a:latin typeface="Helvetica Neue"/>
              </a:rPr>
            </a:br>
            <a:r>
              <a:rPr lang="en-US" sz="2800" dirty="0">
                <a:latin typeface="Helvetica Neue"/>
              </a:rPr>
              <a:t>FDA Liaison:  </a:t>
            </a:r>
            <a:r>
              <a:rPr lang="en-US" sz="2800" dirty="0" err="1">
                <a:latin typeface="Helvetica Neue"/>
              </a:rPr>
              <a:t>Nhi</a:t>
            </a:r>
            <a:r>
              <a:rPr lang="en-US" sz="2800" dirty="0">
                <a:latin typeface="Helvetica Neue"/>
              </a:rPr>
              <a:t> Beasley</a:t>
            </a:r>
          </a:p>
          <a:p>
            <a:pPr>
              <a:spcBef>
                <a:spcPts val="0"/>
              </a:spcBef>
            </a:pPr>
            <a:r>
              <a:rPr lang="en-US" sz="2800" dirty="0">
                <a:latin typeface="Helvetica Neue"/>
              </a:rPr>
              <a:t>Description:  This project includes the development of white papers that provide recommended Tables, Figures, and Listings for clinical trial study reports and submission documents. The intent is to begin the process of developing industry standards with respect to analysis and reporting for measurements that are common across clinical trials and across therapeutic areas</a:t>
            </a:r>
            <a:endParaRPr lang="en-US" sz="2800" dirty="0">
              <a:latin typeface="Helvetica Neue"/>
              <a:cs typeface="Helvetica Neue"/>
            </a:endParaRPr>
          </a:p>
        </p:txBody>
      </p:sp>
    </p:spTree>
    <p:extLst>
      <p:ext uri="{BB962C8B-B14F-4D97-AF65-F5344CB8AC3E}">
        <p14:creationId xmlns:p14="http://schemas.microsoft.com/office/powerpoint/2010/main" val="25417789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ADW Project Team Goals</a:t>
            </a:r>
          </a:p>
        </p:txBody>
      </p:sp>
      <p:sp>
        <p:nvSpPr>
          <p:cNvPr id="3" name="Content Placeholder 2"/>
          <p:cNvSpPr>
            <a:spLocks noGrp="1"/>
          </p:cNvSpPr>
          <p:nvPr>
            <p:ph idx="4294967295"/>
          </p:nvPr>
        </p:nvSpPr>
        <p:spPr>
          <a:xfrm>
            <a:off x="276350" y="1435910"/>
            <a:ext cx="11687050" cy="3834837"/>
          </a:xfrm>
          <a:prstGeom prst="rect">
            <a:avLst/>
          </a:prstGeom>
        </p:spPr>
        <p:txBody>
          <a:bodyPr/>
          <a:lstStyle/>
          <a:p>
            <a:pPr>
              <a:spcBef>
                <a:spcPts val="0"/>
              </a:spcBef>
            </a:pPr>
            <a:r>
              <a:rPr lang="en-US" sz="2800" dirty="0">
                <a:latin typeface="Helvetica Neue"/>
              </a:rPr>
              <a:t>Improve expertise in safety analytics across multiple disciplines involved with planning, interpreting, and reporting safety analyses</a:t>
            </a:r>
          </a:p>
          <a:p>
            <a:pPr lvl="1">
              <a:spcBef>
                <a:spcPts val="0"/>
              </a:spcBef>
            </a:pPr>
            <a:r>
              <a:rPr lang="en-US" sz="2400" dirty="0">
                <a:latin typeface="Helvetica Neue"/>
              </a:rPr>
              <a:t>Promote good analytical practices, avoid poor practices</a:t>
            </a:r>
          </a:p>
          <a:p>
            <a:pPr>
              <a:spcBef>
                <a:spcPts val="0"/>
              </a:spcBef>
            </a:pPr>
            <a:r>
              <a:rPr lang="en-US" sz="2800" dirty="0">
                <a:latin typeface="Helvetica Neue"/>
              </a:rPr>
              <a:t>Define a set of recommended tables, figures, listings and associated analyses</a:t>
            </a:r>
          </a:p>
          <a:p>
            <a:pPr lvl="1">
              <a:spcBef>
                <a:spcPts val="0"/>
              </a:spcBef>
            </a:pPr>
            <a:r>
              <a:rPr lang="en-US" sz="2400" dirty="0">
                <a:latin typeface="Helvetica Neue"/>
              </a:rPr>
              <a:t>Ensure reviewers receive clinically relevant and meaningful analyses for benefit-risk assessment</a:t>
            </a:r>
          </a:p>
          <a:p>
            <a:pPr lvl="1">
              <a:spcBef>
                <a:spcPts val="0"/>
              </a:spcBef>
            </a:pPr>
            <a:r>
              <a:rPr lang="en-US" sz="2400" dirty="0">
                <a:latin typeface="Helvetica Neue"/>
              </a:rPr>
              <a:t>Harmonization leads to efficiencies in both creation and review of analyses</a:t>
            </a:r>
          </a:p>
          <a:p>
            <a:pPr>
              <a:spcBef>
                <a:spcPts val="0"/>
              </a:spcBef>
            </a:pPr>
            <a:r>
              <a:rPr lang="en-US" sz="2800" dirty="0">
                <a:latin typeface="Helvetica Neue"/>
              </a:rPr>
              <a:t>Facilitate cross-functional engagement in analytical planning</a:t>
            </a:r>
            <a:endParaRPr lang="en-US" sz="2800" dirty="0">
              <a:latin typeface="Helvetica Neue"/>
              <a:cs typeface="Helvetica Neue"/>
            </a:endParaRPr>
          </a:p>
        </p:txBody>
      </p:sp>
    </p:spTree>
    <p:extLst>
      <p:ext uri="{BB962C8B-B14F-4D97-AF65-F5344CB8AC3E}">
        <p14:creationId xmlns:p14="http://schemas.microsoft.com/office/powerpoint/2010/main" val="36655399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ADW – Final Deliverables</a:t>
            </a:r>
          </a:p>
        </p:txBody>
      </p:sp>
      <p:sp>
        <p:nvSpPr>
          <p:cNvPr id="3" name="Content Placeholder 2"/>
          <p:cNvSpPr>
            <a:spLocks noGrp="1"/>
          </p:cNvSpPr>
          <p:nvPr>
            <p:ph idx="4294967295"/>
          </p:nvPr>
        </p:nvSpPr>
        <p:spPr>
          <a:xfrm>
            <a:off x="276350" y="1600202"/>
            <a:ext cx="5327008" cy="3834837"/>
          </a:xfrm>
          <a:prstGeom prst="rect">
            <a:avLst/>
          </a:prstGeom>
        </p:spPr>
        <p:txBody>
          <a:bodyPr/>
          <a:lstStyle/>
          <a:p>
            <a:pPr>
              <a:spcBef>
                <a:spcPts val="0"/>
              </a:spcBef>
            </a:pPr>
            <a:r>
              <a:rPr lang="en-US" sz="2800" dirty="0"/>
              <a:t>All final white papers from the project team are in the Working Group </a:t>
            </a:r>
            <a:r>
              <a:rPr lang="en-US" sz="2800" dirty="0">
                <a:hlinkClick r:id="rId3"/>
              </a:rPr>
              <a:t>Deliverables Catalog</a:t>
            </a:r>
            <a:endParaRPr lang="en-US" sz="2800" dirty="0"/>
          </a:p>
          <a:p>
            <a:pPr lvl="1">
              <a:spcBef>
                <a:spcPts val="0"/>
              </a:spcBef>
            </a:pPr>
            <a:r>
              <a:rPr lang="en-US" sz="2400" dirty="0"/>
              <a:t>White Papers section</a:t>
            </a:r>
          </a:p>
          <a:p>
            <a:endParaRPr lang="en-US" dirty="0">
              <a:latin typeface="Helvetica Neue"/>
              <a:cs typeface="Helvetica Neue"/>
            </a:endParaRPr>
          </a:p>
        </p:txBody>
      </p:sp>
      <p:sp>
        <p:nvSpPr>
          <p:cNvPr id="6" name="Content Placeholder 2"/>
          <p:cNvSpPr>
            <a:spLocks noGrp="1"/>
          </p:cNvSpPr>
          <p:nvPr>
            <p:ph idx="4294967295"/>
          </p:nvPr>
        </p:nvSpPr>
        <p:spPr>
          <a:xfrm>
            <a:off x="5922335" y="1600202"/>
            <a:ext cx="5109876" cy="3583199"/>
          </a:xfrm>
          <a:prstGeom prst="rect">
            <a:avLst/>
          </a:prstGeom>
        </p:spPr>
        <p:txBody>
          <a:bodyPr/>
          <a:lstStyle/>
          <a:p>
            <a:pPr>
              <a:spcBef>
                <a:spcPts val="0"/>
              </a:spcBef>
            </a:pPr>
            <a:r>
              <a:rPr lang="en-US" sz="2400" dirty="0"/>
              <a:t>Adverse Events (2017)</a:t>
            </a:r>
          </a:p>
          <a:p>
            <a:pPr>
              <a:spcBef>
                <a:spcPts val="0"/>
              </a:spcBef>
            </a:pPr>
            <a:r>
              <a:rPr lang="en-US" sz="2400" dirty="0"/>
              <a:t>Vitals Signs, Labs, ECGs</a:t>
            </a:r>
          </a:p>
          <a:p>
            <a:pPr lvl="1">
              <a:spcBef>
                <a:spcPts val="0"/>
              </a:spcBef>
            </a:pPr>
            <a:r>
              <a:rPr lang="en-US" sz="2000" dirty="0"/>
              <a:t>Central Tendency (2013)</a:t>
            </a:r>
          </a:p>
          <a:p>
            <a:pPr lvl="1">
              <a:spcBef>
                <a:spcPts val="0"/>
              </a:spcBef>
            </a:pPr>
            <a:r>
              <a:rPr lang="en-US" sz="2000" dirty="0"/>
              <a:t>Outliers/Shifts (2015)</a:t>
            </a:r>
          </a:p>
          <a:p>
            <a:pPr>
              <a:spcBef>
                <a:spcPts val="0"/>
              </a:spcBef>
            </a:pPr>
            <a:r>
              <a:rPr lang="en-US" sz="2400" dirty="0"/>
              <a:t>Demographics, Disposition, Medications (2014, 2018)</a:t>
            </a:r>
          </a:p>
          <a:p>
            <a:pPr>
              <a:spcBef>
                <a:spcPts val="0"/>
              </a:spcBef>
            </a:pPr>
            <a:r>
              <a:rPr lang="en-US" sz="2400" dirty="0"/>
              <a:t>Non-compartmental PK (2014)</a:t>
            </a:r>
          </a:p>
          <a:p>
            <a:pPr>
              <a:spcBef>
                <a:spcPts val="0"/>
              </a:spcBef>
            </a:pPr>
            <a:r>
              <a:rPr lang="en-US" sz="2400" dirty="0"/>
              <a:t>QT/</a:t>
            </a:r>
            <a:r>
              <a:rPr lang="en-US" sz="2400" dirty="0" err="1"/>
              <a:t>QTc</a:t>
            </a:r>
            <a:r>
              <a:rPr lang="en-US" sz="2400" dirty="0"/>
              <a:t> Studies (2016)</a:t>
            </a:r>
          </a:p>
          <a:p>
            <a:endParaRPr lang="en-US" dirty="0">
              <a:latin typeface="Helvetica Neue"/>
              <a:cs typeface="Helvetica Neue"/>
            </a:endParaRPr>
          </a:p>
        </p:txBody>
      </p:sp>
      <p:sp>
        <p:nvSpPr>
          <p:cNvPr id="4" name="Rectangle 3"/>
          <p:cNvSpPr/>
          <p:nvPr/>
        </p:nvSpPr>
        <p:spPr>
          <a:xfrm>
            <a:off x="5808518" y="1600202"/>
            <a:ext cx="4384964" cy="2140525"/>
          </a:xfrm>
          <a:prstGeom prst="rect">
            <a:avLst/>
          </a:prstGeom>
          <a:noFill/>
          <a:ln w="508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700515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Definitions to Facilitate Discussion</a:t>
            </a:r>
          </a:p>
        </p:txBody>
      </p:sp>
      <p:sp>
        <p:nvSpPr>
          <p:cNvPr id="3" name="Content Placeholder 2"/>
          <p:cNvSpPr>
            <a:spLocks noGrp="1"/>
          </p:cNvSpPr>
          <p:nvPr>
            <p:ph idx="4294967295"/>
          </p:nvPr>
        </p:nvSpPr>
        <p:spPr>
          <a:xfrm>
            <a:off x="276348" y="1138730"/>
            <a:ext cx="11687050" cy="4324810"/>
          </a:xfrm>
          <a:prstGeom prst="rect">
            <a:avLst/>
          </a:prstGeom>
        </p:spPr>
        <p:txBody>
          <a:bodyPr/>
          <a:lstStyle/>
          <a:p>
            <a:r>
              <a:rPr lang="en-US" sz="2400" dirty="0">
                <a:solidFill>
                  <a:srgbClr val="FF0000"/>
                </a:solidFill>
                <a:latin typeface="Helvetica Neue"/>
              </a:rPr>
              <a:t>Signal detection </a:t>
            </a:r>
            <a:r>
              <a:rPr lang="en-US" sz="2400" dirty="0">
                <a:latin typeface="Helvetica Neue"/>
              </a:rPr>
              <a:t>– Analyses and displays used to determine which events or changes in labs/vitals/ECGs require further evaluation for adverse drug reaction (ADR) consideration</a:t>
            </a:r>
          </a:p>
          <a:p>
            <a:r>
              <a:rPr lang="en-US" sz="2400" dirty="0">
                <a:solidFill>
                  <a:srgbClr val="FF0000"/>
                </a:solidFill>
                <a:latin typeface="Helvetica Neue"/>
              </a:rPr>
              <a:t>Signal clarification </a:t>
            </a:r>
            <a:r>
              <a:rPr lang="en-US" sz="2400" dirty="0">
                <a:latin typeface="Helvetica Neue"/>
              </a:rPr>
              <a:t>– Additional analyses and displays used to facilitate the assessment of whether an event or change in labs/vitals/ECGs should be identified as an ADR </a:t>
            </a:r>
          </a:p>
          <a:p>
            <a:r>
              <a:rPr lang="en-US" sz="2400" dirty="0">
                <a:solidFill>
                  <a:srgbClr val="FF0000"/>
                </a:solidFill>
                <a:latin typeface="Helvetica Neue"/>
              </a:rPr>
              <a:t>Signal characterization </a:t>
            </a:r>
            <a:r>
              <a:rPr lang="en-US" sz="2400" dirty="0">
                <a:latin typeface="Helvetica Neue"/>
              </a:rPr>
              <a:t>- Additional summaries used to characterize events or changes in labs/vitals/ECGs once they are determined to be an ADR </a:t>
            </a:r>
          </a:p>
          <a:p>
            <a:r>
              <a:rPr lang="en-US" sz="2400" dirty="0">
                <a:solidFill>
                  <a:srgbClr val="FF0000"/>
                </a:solidFill>
                <a:latin typeface="Helvetica Neue"/>
              </a:rPr>
              <a:t>Signal communication </a:t>
            </a:r>
            <a:r>
              <a:rPr lang="en-US" sz="2400" dirty="0">
                <a:latin typeface="Helvetica Neue"/>
              </a:rPr>
              <a:t>- Additional summaries used for documents that communicate ADRs (</a:t>
            </a:r>
            <a:r>
              <a:rPr lang="en-US" sz="2400" dirty="0" err="1">
                <a:latin typeface="Helvetica Neue"/>
              </a:rPr>
              <a:t>eg</a:t>
            </a:r>
            <a:r>
              <a:rPr lang="en-US" sz="2400" dirty="0">
                <a:latin typeface="Helvetica Neue"/>
              </a:rPr>
              <a:t>, regional labelling)</a:t>
            </a:r>
          </a:p>
        </p:txBody>
      </p:sp>
    </p:spTree>
    <p:extLst>
      <p:ext uri="{BB962C8B-B14F-4D97-AF65-F5344CB8AC3E}">
        <p14:creationId xmlns:p14="http://schemas.microsoft.com/office/powerpoint/2010/main" val="7969273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Definitions to Facilitate Discussion</a:t>
            </a:r>
          </a:p>
        </p:txBody>
      </p:sp>
      <p:sp>
        <p:nvSpPr>
          <p:cNvPr id="3" name="Content Placeholder 2"/>
          <p:cNvSpPr>
            <a:spLocks noGrp="1"/>
          </p:cNvSpPr>
          <p:nvPr>
            <p:ph idx="4294967295"/>
          </p:nvPr>
        </p:nvSpPr>
        <p:spPr>
          <a:xfrm>
            <a:off x="276350" y="1435910"/>
            <a:ext cx="11687050" cy="3834837"/>
          </a:xfrm>
          <a:prstGeom prst="rect">
            <a:avLst/>
          </a:prstGeom>
        </p:spPr>
        <p:txBody>
          <a:bodyPr/>
          <a:lstStyle/>
          <a:p>
            <a:r>
              <a:rPr lang="en-US" sz="2800" dirty="0">
                <a:solidFill>
                  <a:srgbClr val="FF0000"/>
                </a:solidFill>
                <a:latin typeface="Helvetica Neue"/>
              </a:rPr>
              <a:t>Static display </a:t>
            </a:r>
            <a:r>
              <a:rPr lang="en-US" sz="2800" dirty="0">
                <a:latin typeface="Helvetica Neue"/>
              </a:rPr>
              <a:t>– A table, figure, or listing that is created without any interactive features.  It is something that can be viewed in its entirety on a page(s).  </a:t>
            </a:r>
          </a:p>
          <a:p>
            <a:r>
              <a:rPr lang="en-US" sz="2800" dirty="0">
                <a:solidFill>
                  <a:srgbClr val="FF0000"/>
                </a:solidFill>
                <a:latin typeface="Helvetica Neue"/>
              </a:rPr>
              <a:t>Interactive display </a:t>
            </a:r>
            <a:r>
              <a:rPr lang="en-US" sz="2800" dirty="0">
                <a:latin typeface="Helvetica Neue"/>
              </a:rPr>
              <a:t>– A table, figure, or listing that allows point-and-click technology to zoom, scroll, hover over a data point to see more information, or control information displayed (</a:t>
            </a:r>
            <a:r>
              <a:rPr lang="en-US" sz="2800" dirty="0" err="1">
                <a:latin typeface="Helvetica Neue"/>
              </a:rPr>
              <a:t>eg</a:t>
            </a:r>
            <a:r>
              <a:rPr lang="en-US" sz="2800" dirty="0">
                <a:latin typeface="Helvetica Neue"/>
              </a:rPr>
              <a:t>, choose among odds ratio, risk ratio, risk difference)</a:t>
            </a:r>
          </a:p>
        </p:txBody>
      </p:sp>
    </p:spTree>
    <p:extLst>
      <p:ext uri="{BB962C8B-B14F-4D97-AF65-F5344CB8AC3E}">
        <p14:creationId xmlns:p14="http://schemas.microsoft.com/office/powerpoint/2010/main" val="11725005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Convention to Facilitate Discussion</a:t>
            </a:r>
          </a:p>
        </p:txBody>
      </p:sp>
      <p:sp>
        <p:nvSpPr>
          <p:cNvPr id="3" name="Content Placeholder 2"/>
          <p:cNvSpPr>
            <a:spLocks noGrp="1"/>
          </p:cNvSpPr>
          <p:nvPr>
            <p:ph idx="4294967295"/>
          </p:nvPr>
        </p:nvSpPr>
        <p:spPr>
          <a:xfrm>
            <a:off x="276350" y="1435910"/>
            <a:ext cx="11687050" cy="2714058"/>
          </a:xfrm>
          <a:prstGeom prst="rect">
            <a:avLst/>
          </a:prstGeom>
        </p:spPr>
        <p:txBody>
          <a:bodyPr/>
          <a:lstStyle/>
          <a:p>
            <a:r>
              <a:rPr lang="en-US" sz="2400" dirty="0">
                <a:latin typeface="Helvetica Neue"/>
              </a:rPr>
              <a:t>The FDA/EMA/PMDA says”, or “the FDA/EMA/PMDA thinks”</a:t>
            </a:r>
          </a:p>
          <a:p>
            <a:pPr lvl="1"/>
            <a:r>
              <a:rPr lang="en-US" sz="2400" dirty="0">
                <a:latin typeface="Helvetica Neue"/>
              </a:rPr>
              <a:t>Let’s reserve this language for when the position is documented in a regulatory guidance document</a:t>
            </a:r>
          </a:p>
          <a:p>
            <a:r>
              <a:rPr lang="en-US" sz="2400" dirty="0">
                <a:latin typeface="Helvetica Neue"/>
              </a:rPr>
              <a:t>“Our clinical reviewers asked”, or “some clinical reviewers think”</a:t>
            </a:r>
          </a:p>
          <a:p>
            <a:pPr lvl="1"/>
            <a:r>
              <a:rPr lang="en-US" sz="2400" dirty="0">
                <a:latin typeface="Helvetica Neue"/>
              </a:rPr>
              <a:t>Let’s use this language when the position hasn’t been established in a regulatory guidance document</a:t>
            </a:r>
          </a:p>
        </p:txBody>
      </p:sp>
      <p:sp>
        <p:nvSpPr>
          <p:cNvPr id="5" name="Rounded Rectangle 4"/>
          <p:cNvSpPr/>
          <p:nvPr/>
        </p:nvSpPr>
        <p:spPr>
          <a:xfrm>
            <a:off x="457200" y="4149968"/>
            <a:ext cx="10163908" cy="819735"/>
          </a:xfrm>
          <a:prstGeom prst="roundRect">
            <a:avLst/>
          </a:prstGeom>
          <a:solidFill>
            <a:srgbClr val="4E2E2D"/>
          </a:solidFill>
          <a:ln w="25400" cap="flat" cmpd="sng" algn="ctr">
            <a:solidFill>
              <a:srgbClr val="4E2E2D">
                <a:shade val="50000"/>
              </a:srgbClr>
            </a:solidFill>
            <a:prstDash val="solid"/>
          </a:ln>
          <a:effectLst/>
        </p:spPr>
        <p:txBody>
          <a:bodyPr rtlCol="0" anchor="ct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prstClr val="white"/>
                </a:solidFill>
                <a:effectLst/>
                <a:uLnTx/>
                <a:uFillTx/>
                <a:latin typeface="Helvetica Neue"/>
              </a:rPr>
              <a:t>Common Pitfall:  Assuming an opinion held by a regulatory reviewer is a commonly held opinion across the agency</a:t>
            </a:r>
          </a:p>
        </p:txBody>
      </p:sp>
    </p:spTree>
    <p:extLst>
      <p:ext uri="{BB962C8B-B14F-4D97-AF65-F5344CB8AC3E}">
        <p14:creationId xmlns:p14="http://schemas.microsoft.com/office/powerpoint/2010/main" val="12590824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Adverse Drug Reaction (ADR) Definition</a:t>
            </a:r>
          </a:p>
        </p:txBody>
      </p:sp>
      <p:sp>
        <p:nvSpPr>
          <p:cNvPr id="3" name="Content Placeholder 2"/>
          <p:cNvSpPr>
            <a:spLocks noGrp="1"/>
          </p:cNvSpPr>
          <p:nvPr>
            <p:ph idx="4294967295"/>
          </p:nvPr>
        </p:nvSpPr>
        <p:spPr>
          <a:xfrm>
            <a:off x="276350" y="1435911"/>
            <a:ext cx="11687050" cy="3136090"/>
          </a:xfrm>
          <a:prstGeom prst="rect">
            <a:avLst/>
          </a:prstGeom>
        </p:spPr>
        <p:txBody>
          <a:bodyPr/>
          <a:lstStyle/>
          <a:p>
            <a:r>
              <a:rPr lang="en-US" sz="2800" dirty="0">
                <a:latin typeface="Helvetica Neue"/>
              </a:rPr>
              <a:t>An undesirable effect, reasonably likely to be caused by a study drug and it may occur as part of the pharmacological action of the study drug or may be unpredictable in its occurrence </a:t>
            </a:r>
          </a:p>
        </p:txBody>
      </p:sp>
    </p:spTree>
    <p:extLst>
      <p:ext uri="{BB962C8B-B14F-4D97-AF65-F5344CB8AC3E}">
        <p14:creationId xmlns:p14="http://schemas.microsoft.com/office/powerpoint/2010/main" val="9707756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ADR Determination</a:t>
            </a:r>
          </a:p>
        </p:txBody>
      </p:sp>
      <p:sp>
        <p:nvSpPr>
          <p:cNvPr id="3" name="Content Placeholder 2"/>
          <p:cNvSpPr>
            <a:spLocks noGrp="1"/>
          </p:cNvSpPr>
          <p:nvPr>
            <p:ph idx="4294967295"/>
          </p:nvPr>
        </p:nvSpPr>
        <p:spPr>
          <a:xfrm>
            <a:off x="276350" y="1717264"/>
            <a:ext cx="11687050" cy="3136090"/>
          </a:xfrm>
          <a:prstGeom prst="rect">
            <a:avLst/>
          </a:prstGeom>
        </p:spPr>
        <p:txBody>
          <a:bodyPr/>
          <a:lstStyle/>
          <a:p>
            <a:r>
              <a:rPr lang="en-US" sz="1800" dirty="0">
                <a:latin typeface="Helvetica Neue"/>
              </a:rPr>
              <a:t>Factors used to determine the list of ADRs  </a:t>
            </a:r>
          </a:p>
          <a:p>
            <a:pPr lvl="1"/>
            <a:r>
              <a:rPr lang="en-US" sz="1800" dirty="0">
                <a:solidFill>
                  <a:srgbClr val="FF0000"/>
                </a:solidFill>
                <a:latin typeface="Helvetica Neue"/>
              </a:rPr>
              <a:t>Strength of evidence for an imbalance between study drug and placebo (via p-values or confidence interval, or sometimes the “eyeball” test) </a:t>
            </a:r>
          </a:p>
          <a:p>
            <a:pPr lvl="1"/>
            <a:r>
              <a:rPr lang="en-US" sz="1800" dirty="0">
                <a:solidFill>
                  <a:srgbClr val="FF0000"/>
                </a:solidFill>
                <a:latin typeface="Helvetica Neue"/>
              </a:rPr>
              <a:t>Magnitude of the observed effect (via odds ratio, risk ratio, or risk difference) </a:t>
            </a:r>
          </a:p>
          <a:p>
            <a:pPr lvl="1"/>
            <a:r>
              <a:rPr lang="en-US" sz="1800" dirty="0">
                <a:solidFill>
                  <a:srgbClr val="FF0000"/>
                </a:solidFill>
                <a:latin typeface="Helvetica Neue"/>
              </a:rPr>
              <a:t>Observed dose relationship</a:t>
            </a:r>
            <a:r>
              <a:rPr lang="en-US" sz="1800" dirty="0">
                <a:latin typeface="Helvetica Neue"/>
              </a:rPr>
              <a:t> </a:t>
            </a:r>
          </a:p>
          <a:p>
            <a:pPr lvl="1"/>
            <a:r>
              <a:rPr lang="en-US" sz="1800" dirty="0">
                <a:latin typeface="Helvetica Neue"/>
              </a:rPr>
              <a:t>Biologic plausibility </a:t>
            </a:r>
          </a:p>
          <a:p>
            <a:pPr lvl="1"/>
            <a:r>
              <a:rPr lang="en-US" sz="1800" dirty="0">
                <a:latin typeface="Helvetica Neue"/>
              </a:rPr>
              <a:t>Clinical relevance of any individual case (e.g., any available </a:t>
            </a:r>
            <a:r>
              <a:rPr lang="en-US" sz="1800" dirty="0" err="1">
                <a:latin typeface="Helvetica Neue"/>
              </a:rPr>
              <a:t>dechallenge</a:t>
            </a:r>
            <a:r>
              <a:rPr lang="en-US" sz="1800" dirty="0">
                <a:latin typeface="Helvetica Neue"/>
              </a:rPr>
              <a:t>/</a:t>
            </a:r>
            <a:r>
              <a:rPr lang="en-US" sz="1800" dirty="0" err="1">
                <a:latin typeface="Helvetica Neue"/>
              </a:rPr>
              <a:t>rechallenge</a:t>
            </a:r>
            <a:r>
              <a:rPr lang="en-US" sz="1800" dirty="0">
                <a:latin typeface="Helvetica Neue"/>
              </a:rPr>
              <a:t> information) </a:t>
            </a:r>
          </a:p>
          <a:p>
            <a:pPr lvl="1"/>
            <a:r>
              <a:rPr lang="en-US" sz="1800" dirty="0">
                <a:solidFill>
                  <a:srgbClr val="FF0000"/>
                </a:solidFill>
                <a:latin typeface="Helvetica Neue"/>
              </a:rPr>
              <a:t>Severity of the event </a:t>
            </a:r>
          </a:p>
          <a:p>
            <a:pPr lvl="1"/>
            <a:r>
              <a:rPr lang="en-US" sz="1800" dirty="0">
                <a:solidFill>
                  <a:srgbClr val="FF0000"/>
                </a:solidFill>
                <a:latin typeface="Helvetica Neue"/>
              </a:rPr>
              <a:t>Consistency of findings across studies </a:t>
            </a:r>
          </a:p>
          <a:p>
            <a:pPr lvl="1"/>
            <a:r>
              <a:rPr lang="en-US" sz="1800" dirty="0">
                <a:solidFill>
                  <a:srgbClr val="FF0000"/>
                </a:solidFill>
                <a:latin typeface="Helvetica Neue"/>
              </a:rPr>
              <a:t>Consistency of findings across similar events</a:t>
            </a:r>
          </a:p>
          <a:p>
            <a:pPr lvl="1"/>
            <a:r>
              <a:rPr lang="en-US" sz="1800" dirty="0">
                <a:latin typeface="Helvetica Neue"/>
              </a:rPr>
              <a:t>Consistency of findings across similar compounds </a:t>
            </a:r>
          </a:p>
        </p:txBody>
      </p:sp>
      <p:sp>
        <p:nvSpPr>
          <p:cNvPr id="5" name="Rounded Rectangle 4"/>
          <p:cNvSpPr/>
          <p:nvPr/>
        </p:nvSpPr>
        <p:spPr>
          <a:xfrm>
            <a:off x="4697730" y="363527"/>
            <a:ext cx="6720547" cy="1072383"/>
          </a:xfrm>
          <a:prstGeom prst="roundRect">
            <a:avLst/>
          </a:prstGeom>
          <a:solidFill>
            <a:srgbClr val="4E2E2D"/>
          </a:solidFill>
          <a:ln w="25400" cap="flat" cmpd="sng" algn="ctr">
            <a:solidFill>
              <a:srgbClr val="4E2E2D">
                <a:shade val="50000"/>
              </a:srgbClr>
            </a:solidFill>
            <a:prstDash val="solid"/>
          </a:ln>
          <a:effectLst/>
        </p:spPr>
        <p:txBody>
          <a:bodyPr rtlCol="0" anchor="ct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a:ln>
                  <a:noFill/>
                </a:ln>
                <a:solidFill>
                  <a:prstClr val="white"/>
                </a:solidFill>
                <a:effectLst/>
                <a:uLnTx/>
                <a:uFillTx/>
                <a:latin typeface="Arial"/>
                <a:ea typeface="+mn-ea"/>
                <a:cs typeface="+mn-cs"/>
              </a:rPr>
              <a:t>Common Pitfall: </a:t>
            </a:r>
            <a:r>
              <a:rPr lang="en-US" sz="2000" kern="0" dirty="0">
                <a:solidFill>
                  <a:prstClr val="white"/>
                </a:solidFill>
                <a:latin typeface="Arial"/>
              </a:rPr>
              <a:t>Thinking the list is determined based on some rule (</a:t>
            </a:r>
            <a:r>
              <a:rPr lang="en-US" sz="2000" kern="0" dirty="0" err="1">
                <a:solidFill>
                  <a:prstClr val="white"/>
                </a:solidFill>
                <a:latin typeface="Arial"/>
              </a:rPr>
              <a:t>eg</a:t>
            </a:r>
            <a:r>
              <a:rPr lang="en-US" sz="2000" kern="0" dirty="0">
                <a:solidFill>
                  <a:prstClr val="white"/>
                </a:solidFill>
                <a:latin typeface="Arial"/>
              </a:rPr>
              <a:t>, at least 1% and greater than placebo)</a:t>
            </a:r>
            <a:endParaRPr kumimoji="0" lang="en-US" sz="1800" b="0" i="0" u="none" strike="noStrike" kern="0" cap="none" spc="0" normalizeH="0" baseline="0" noProof="0" dirty="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35321505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Purpose of Initial Set of Safety Analyses</a:t>
            </a:r>
          </a:p>
        </p:txBody>
      </p:sp>
      <p:sp>
        <p:nvSpPr>
          <p:cNvPr id="3" name="Content Placeholder 2"/>
          <p:cNvSpPr>
            <a:spLocks noGrp="1"/>
          </p:cNvSpPr>
          <p:nvPr>
            <p:ph idx="4294967295"/>
          </p:nvPr>
        </p:nvSpPr>
        <p:spPr>
          <a:xfrm>
            <a:off x="276350" y="1435911"/>
            <a:ext cx="5092819" cy="3136090"/>
          </a:xfrm>
          <a:prstGeom prst="rect">
            <a:avLst/>
          </a:prstGeom>
        </p:spPr>
        <p:txBody>
          <a:bodyPr/>
          <a:lstStyle/>
          <a:p>
            <a:r>
              <a:rPr lang="en-US" sz="2800" dirty="0">
                <a:latin typeface="Helvetica Neue"/>
              </a:rPr>
              <a:t>Signal detection</a:t>
            </a:r>
          </a:p>
          <a:p>
            <a:pPr lvl="1"/>
            <a:r>
              <a:rPr lang="en-US" sz="2400" dirty="0">
                <a:latin typeface="Helvetica Neue"/>
              </a:rPr>
              <a:t>Safety topics of interest have separate analysis plans, usually signal detection and clarification</a:t>
            </a:r>
          </a:p>
        </p:txBody>
      </p:sp>
      <p:sp>
        <p:nvSpPr>
          <p:cNvPr id="4" name="Rounded Rectangle 3"/>
          <p:cNvSpPr/>
          <p:nvPr/>
        </p:nvSpPr>
        <p:spPr>
          <a:xfrm>
            <a:off x="5680711" y="1435911"/>
            <a:ext cx="5840730" cy="3901899"/>
          </a:xfrm>
          <a:prstGeom prst="roundRect">
            <a:avLst/>
          </a:prstGeom>
          <a:solidFill>
            <a:srgbClr val="4E2E2D"/>
          </a:solidFill>
          <a:ln w="25400" cap="flat" cmpd="sng" algn="ctr">
            <a:solidFill>
              <a:srgbClr val="4E2E2D">
                <a:shade val="50000"/>
              </a:srgbClr>
            </a:solidFill>
            <a:prstDash val="solid"/>
          </a:ln>
          <a:effectLst/>
        </p:spPr>
        <p:txBody>
          <a:bodyPr rtlCol="0" anchor="ct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prstClr val="white"/>
                </a:solidFill>
                <a:effectLst/>
                <a:uLnTx/>
                <a:uFillTx/>
                <a:latin typeface="Arial"/>
                <a:ea typeface="+mn-ea"/>
                <a:cs typeface="+mn-cs"/>
              </a:rPr>
              <a:t>Common Pitfalls:</a:t>
            </a:r>
          </a:p>
          <a:p>
            <a:pPr marL="285750" marR="0" lvl="0" indent="-285750" defTabSz="91440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400" b="0" i="0" u="none" strike="noStrike" kern="0" cap="none" spc="0" normalizeH="0" baseline="0" noProof="0" dirty="0">
                <a:ln>
                  <a:noFill/>
                </a:ln>
                <a:solidFill>
                  <a:prstClr val="white"/>
                </a:solidFill>
                <a:effectLst/>
                <a:uLnTx/>
                <a:uFillTx/>
                <a:latin typeface="Arial"/>
                <a:ea typeface="+mn-ea"/>
                <a:cs typeface="+mn-cs"/>
              </a:rPr>
              <a:t>A-priori creating analyses for all 4 types (detection, clarification, characterization, communication)</a:t>
            </a:r>
          </a:p>
          <a:p>
            <a:pPr marL="285750" marR="0" lvl="0" indent="-285750" defTabSz="91440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400" b="0" i="0" u="none" strike="noStrike" kern="0" cap="none" spc="0" normalizeH="0" baseline="0" noProof="0" dirty="0">
                <a:ln>
                  <a:noFill/>
                </a:ln>
                <a:solidFill>
                  <a:prstClr val="white"/>
                </a:solidFill>
                <a:effectLst/>
                <a:uLnTx/>
                <a:uFillTx/>
                <a:latin typeface="Arial"/>
                <a:ea typeface="+mn-ea"/>
                <a:cs typeface="+mn-cs"/>
              </a:rPr>
              <a:t>Applying what is needed for a safety topic of interest (</a:t>
            </a:r>
            <a:r>
              <a:rPr kumimoji="0" lang="en-US" sz="2400" b="0" i="0" u="none" strike="noStrike" kern="0" cap="none" spc="0" normalizeH="0" baseline="0" noProof="0" dirty="0" err="1">
                <a:ln>
                  <a:noFill/>
                </a:ln>
                <a:solidFill>
                  <a:prstClr val="white"/>
                </a:solidFill>
                <a:effectLst/>
                <a:uLnTx/>
                <a:uFillTx/>
                <a:latin typeface="Arial"/>
                <a:ea typeface="+mn-ea"/>
                <a:cs typeface="+mn-cs"/>
              </a:rPr>
              <a:t>eg</a:t>
            </a:r>
            <a:r>
              <a:rPr kumimoji="0" lang="en-US" sz="2400" b="0" i="0" u="none" strike="noStrike" kern="0" cap="none" spc="0" normalizeH="0" baseline="0" noProof="0" dirty="0">
                <a:ln>
                  <a:noFill/>
                </a:ln>
                <a:solidFill>
                  <a:prstClr val="white"/>
                </a:solidFill>
                <a:effectLst/>
                <a:uLnTx/>
                <a:uFillTx/>
                <a:latin typeface="Arial"/>
                <a:ea typeface="+mn-ea"/>
                <a:cs typeface="+mn-cs"/>
              </a:rPr>
              <a:t>, clarification) to all safety</a:t>
            </a:r>
          </a:p>
          <a:p>
            <a:pPr marL="285750" marR="0" lvl="0" indent="-285750" defTabSz="91440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400" b="0" i="0" u="none" strike="noStrike" kern="0" cap="none" spc="0" normalizeH="0" baseline="0" noProof="0" dirty="0">
                <a:ln>
                  <a:noFill/>
                </a:ln>
                <a:solidFill>
                  <a:prstClr val="white"/>
                </a:solidFill>
                <a:effectLst/>
                <a:uLnTx/>
                <a:uFillTx/>
                <a:latin typeface="Arial"/>
                <a:ea typeface="+mn-ea"/>
                <a:cs typeface="+mn-cs"/>
              </a:rPr>
              <a:t>Applying what is needed for a label (</a:t>
            </a:r>
            <a:r>
              <a:rPr kumimoji="0" lang="en-US" sz="2400" b="0" i="0" u="none" strike="noStrike" kern="0" cap="none" spc="0" normalizeH="0" baseline="0" noProof="0" dirty="0" err="1">
                <a:ln>
                  <a:noFill/>
                </a:ln>
                <a:solidFill>
                  <a:prstClr val="white"/>
                </a:solidFill>
                <a:effectLst/>
                <a:uLnTx/>
                <a:uFillTx/>
                <a:latin typeface="Arial"/>
                <a:ea typeface="+mn-ea"/>
                <a:cs typeface="+mn-cs"/>
              </a:rPr>
              <a:t>eg</a:t>
            </a:r>
            <a:r>
              <a:rPr kumimoji="0" lang="en-US" sz="2400" b="0" i="0" u="none" strike="noStrike" kern="0" cap="none" spc="0" normalizeH="0" baseline="0" noProof="0" dirty="0">
                <a:ln>
                  <a:noFill/>
                </a:ln>
                <a:solidFill>
                  <a:prstClr val="white"/>
                </a:solidFill>
                <a:effectLst/>
                <a:uLnTx/>
                <a:uFillTx/>
                <a:latin typeface="Arial"/>
                <a:ea typeface="+mn-ea"/>
                <a:cs typeface="+mn-cs"/>
              </a:rPr>
              <a:t>, communication) to all safety</a:t>
            </a:r>
          </a:p>
        </p:txBody>
      </p:sp>
    </p:spTree>
    <p:extLst>
      <p:ext uri="{BB962C8B-B14F-4D97-AF65-F5344CB8AC3E}">
        <p14:creationId xmlns:p14="http://schemas.microsoft.com/office/powerpoint/2010/main" val="42538663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Study Design Used for Discussion</a:t>
            </a:r>
          </a:p>
        </p:txBody>
      </p:sp>
      <p:pic>
        <p:nvPicPr>
          <p:cNvPr id="4" name="Picture 3"/>
          <p:cNvPicPr>
            <a:picLocks noChangeAspect="1"/>
          </p:cNvPicPr>
          <p:nvPr/>
        </p:nvPicPr>
        <p:blipFill>
          <a:blip r:embed="rId3"/>
          <a:stretch>
            <a:fillRect/>
          </a:stretch>
        </p:blipFill>
        <p:spPr>
          <a:xfrm>
            <a:off x="713952" y="1435910"/>
            <a:ext cx="9672694" cy="3687039"/>
          </a:xfrm>
          <a:prstGeom prst="rect">
            <a:avLst/>
          </a:prstGeom>
        </p:spPr>
      </p:pic>
    </p:spTree>
    <p:extLst>
      <p:ext uri="{BB962C8B-B14F-4D97-AF65-F5344CB8AC3E}">
        <p14:creationId xmlns:p14="http://schemas.microsoft.com/office/powerpoint/2010/main" val="21402696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Speaker Introduction – Mary Nilsson</a:t>
            </a:r>
          </a:p>
        </p:txBody>
      </p:sp>
      <p:sp>
        <p:nvSpPr>
          <p:cNvPr id="3" name="Content Placeholder 2"/>
          <p:cNvSpPr>
            <a:spLocks noGrp="1"/>
          </p:cNvSpPr>
          <p:nvPr>
            <p:ph idx="4294967295"/>
          </p:nvPr>
        </p:nvSpPr>
        <p:spPr>
          <a:xfrm>
            <a:off x="3248160" y="1277648"/>
            <a:ext cx="8480778" cy="3834837"/>
          </a:xfrm>
          <a:prstGeom prst="rect">
            <a:avLst/>
          </a:prstGeom>
        </p:spPr>
        <p:txBody>
          <a:bodyPr/>
          <a:lstStyle/>
          <a:p>
            <a:r>
              <a:rPr lang="en-US" sz="2400" dirty="0">
                <a:latin typeface="Helvetica Neue"/>
              </a:rPr>
              <a:t>MS degree in statistics from Iowa State University in 1989</a:t>
            </a:r>
          </a:p>
          <a:p>
            <a:r>
              <a:rPr lang="en-US" sz="2400" dirty="0">
                <a:latin typeface="Helvetica Neue"/>
              </a:rPr>
              <a:t>Employed at Lilly since 1989</a:t>
            </a:r>
          </a:p>
          <a:p>
            <a:r>
              <a:rPr lang="en-US" sz="2400" dirty="0">
                <a:latin typeface="Helvetica Neue"/>
              </a:rPr>
              <a:t>Approximately 8 submissions </a:t>
            </a:r>
          </a:p>
          <a:p>
            <a:r>
              <a:rPr lang="en-US" sz="2400" dirty="0">
                <a:latin typeface="Helvetica Neue"/>
              </a:rPr>
              <a:t>Safety Analytics group since 2012 (consults with compound teams on safety analysis planning)</a:t>
            </a:r>
          </a:p>
          <a:p>
            <a:r>
              <a:rPr lang="en-US" sz="2400" dirty="0">
                <a:latin typeface="Helvetica Neue"/>
              </a:rPr>
              <a:t>Co-leads the </a:t>
            </a:r>
            <a:r>
              <a:rPr lang="en-US" sz="2400" dirty="0" err="1">
                <a:latin typeface="Helvetica Neue"/>
              </a:rPr>
              <a:t>PhUSE</a:t>
            </a:r>
            <a:r>
              <a:rPr lang="en-US" sz="2400" dirty="0">
                <a:latin typeface="Helvetica Neue"/>
              </a:rPr>
              <a:t> Standard Analyses and Code Sharing Working Group</a:t>
            </a:r>
          </a:p>
          <a:p>
            <a:r>
              <a:rPr lang="en-US" sz="2400" dirty="0">
                <a:latin typeface="Helvetica Neue"/>
              </a:rPr>
              <a:t>Leads the </a:t>
            </a:r>
            <a:r>
              <a:rPr lang="en-US" sz="2400" dirty="0" err="1">
                <a:latin typeface="Helvetica Neue"/>
              </a:rPr>
              <a:t>PhUSE</a:t>
            </a:r>
            <a:r>
              <a:rPr lang="en-US" sz="2400" dirty="0">
                <a:latin typeface="Helvetica Neue"/>
              </a:rPr>
              <a:t> Analysis and Display white papers project team</a:t>
            </a:r>
            <a:endParaRPr lang="en-US" sz="2400" dirty="0">
              <a:latin typeface="Helvetica Neue"/>
              <a:cs typeface="Helvetica Neue"/>
            </a:endParaRP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7877" y="1435910"/>
            <a:ext cx="2328755" cy="2910944"/>
          </a:xfrm>
          <a:prstGeom prst="rect">
            <a:avLst/>
          </a:prstGeom>
        </p:spPr>
      </p:pic>
    </p:spTree>
    <p:extLst>
      <p:ext uri="{BB962C8B-B14F-4D97-AF65-F5344CB8AC3E}">
        <p14:creationId xmlns:p14="http://schemas.microsoft.com/office/powerpoint/2010/main" val="5810322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Adverse Events – The List (from AE white paper)</a:t>
            </a:r>
            <a:br>
              <a:rPr lang="en-US" sz="3600" b="1" dirty="0">
                <a:solidFill>
                  <a:srgbClr val="663F64"/>
                </a:solidFill>
                <a:latin typeface="Helvetica Neue"/>
                <a:cs typeface="Helvetica Neue"/>
              </a:rPr>
            </a:br>
            <a:endParaRPr lang="en-US" sz="2800" b="1" dirty="0">
              <a:solidFill>
                <a:srgbClr val="663F64"/>
              </a:solidFill>
              <a:latin typeface="Helvetica Neue"/>
              <a:cs typeface="Helvetica Neue"/>
            </a:endParaRPr>
          </a:p>
        </p:txBody>
      </p:sp>
      <p:sp>
        <p:nvSpPr>
          <p:cNvPr id="4" name="Text Placeholder 2"/>
          <p:cNvSpPr txBox="1">
            <a:spLocks/>
          </p:cNvSpPr>
          <p:nvPr/>
        </p:nvSpPr>
        <p:spPr bwMode="auto">
          <a:xfrm>
            <a:off x="1113692" y="1435910"/>
            <a:ext cx="4040188" cy="4798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marL="0" indent="0" algn="l" rtl="0" eaLnBrk="1" fontAlgn="base" hangingPunct="1">
              <a:spcBef>
                <a:spcPct val="20000"/>
              </a:spcBef>
              <a:spcAft>
                <a:spcPct val="0"/>
              </a:spcAft>
              <a:buClr>
                <a:schemeClr val="accent3"/>
              </a:buClr>
              <a:buFont typeface="Arial" panose="020B0604020202020204" pitchFamily="34" charset="0"/>
              <a:buNone/>
              <a:defRPr sz="2400" b="1" i="0">
                <a:solidFill>
                  <a:schemeClr val="tx1"/>
                </a:solidFill>
                <a:latin typeface="+mj-lt"/>
                <a:ea typeface="ヒラギノ角ゴ Pro W3" charset="0"/>
                <a:cs typeface="DIN-Regular"/>
              </a:defRPr>
            </a:lvl1pPr>
            <a:lvl2pPr marL="457200" indent="0" algn="l" rtl="0" eaLnBrk="1" fontAlgn="base" hangingPunct="1">
              <a:spcBef>
                <a:spcPct val="20000"/>
              </a:spcBef>
              <a:spcAft>
                <a:spcPct val="0"/>
              </a:spcAft>
              <a:buClr>
                <a:schemeClr val="accent3"/>
              </a:buClr>
              <a:buNone/>
              <a:defRPr sz="2000" b="1" i="0">
                <a:solidFill>
                  <a:schemeClr val="tx1"/>
                </a:solidFill>
                <a:latin typeface="+mj-lt"/>
                <a:ea typeface="ヒラギノ角ゴ Pro W3" charset="0"/>
                <a:cs typeface="DIN-Regular"/>
              </a:defRPr>
            </a:lvl2pPr>
            <a:lvl3pPr marL="914400" indent="0" algn="l" rtl="0" eaLnBrk="1" fontAlgn="base" hangingPunct="1">
              <a:spcBef>
                <a:spcPct val="20000"/>
              </a:spcBef>
              <a:spcAft>
                <a:spcPct val="0"/>
              </a:spcAft>
              <a:buClr>
                <a:schemeClr val="accent3"/>
              </a:buClr>
              <a:buFont typeface="Arial" panose="020B0604020202020204" pitchFamily="34" charset="0"/>
              <a:buNone/>
              <a:defRPr sz="1800" b="1" i="0">
                <a:solidFill>
                  <a:schemeClr val="tx1"/>
                </a:solidFill>
                <a:latin typeface="+mj-lt"/>
                <a:ea typeface="ヒラギノ角ゴ Pro W3" charset="0"/>
                <a:cs typeface="DIN-Regular"/>
              </a:defRPr>
            </a:lvl3pPr>
            <a:lvl4pPr marL="1371600" indent="0" algn="l" rtl="0" eaLnBrk="1" fontAlgn="base" hangingPunct="1">
              <a:spcBef>
                <a:spcPct val="20000"/>
              </a:spcBef>
              <a:spcAft>
                <a:spcPct val="0"/>
              </a:spcAft>
              <a:buClr>
                <a:schemeClr val="accent3"/>
              </a:buClr>
              <a:buNone/>
              <a:defRPr sz="1600" b="1" i="0">
                <a:solidFill>
                  <a:schemeClr val="tx1"/>
                </a:solidFill>
                <a:latin typeface="+mj-lt"/>
                <a:ea typeface="ヒラギノ角ゴ Pro W3" charset="0"/>
                <a:cs typeface="DIN-Regular"/>
              </a:defRPr>
            </a:lvl4pPr>
            <a:lvl5pPr marL="1828800" indent="0" algn="l" rtl="0" eaLnBrk="1" fontAlgn="base" hangingPunct="1">
              <a:spcBef>
                <a:spcPct val="20000"/>
              </a:spcBef>
              <a:spcAft>
                <a:spcPct val="0"/>
              </a:spcAft>
              <a:buClr>
                <a:schemeClr val="accent3"/>
              </a:buClr>
              <a:buNone/>
              <a:defRPr sz="1600" b="1" i="0">
                <a:solidFill>
                  <a:schemeClr val="tx1"/>
                </a:solidFill>
                <a:latin typeface="+mj-lt"/>
                <a:ea typeface="ヒラギノ角ゴ Pro W3" charset="0"/>
                <a:cs typeface="DIN-Regular"/>
              </a:defRPr>
            </a:lvl5pPr>
            <a:lvl6pPr marL="2286000" indent="0" algn="l" rtl="0" eaLnBrk="1" fontAlgn="base" hangingPunct="1">
              <a:spcBef>
                <a:spcPct val="20000"/>
              </a:spcBef>
              <a:spcAft>
                <a:spcPct val="0"/>
              </a:spcAft>
              <a:buNone/>
              <a:defRPr sz="1600" b="1">
                <a:solidFill>
                  <a:schemeClr val="tx1"/>
                </a:solidFill>
                <a:latin typeface="+mn-lt"/>
              </a:defRPr>
            </a:lvl6pPr>
            <a:lvl7pPr marL="2743200" indent="0" algn="l" rtl="0" eaLnBrk="1" fontAlgn="base" hangingPunct="1">
              <a:spcBef>
                <a:spcPct val="20000"/>
              </a:spcBef>
              <a:spcAft>
                <a:spcPct val="0"/>
              </a:spcAft>
              <a:buNone/>
              <a:defRPr sz="1600" b="1">
                <a:solidFill>
                  <a:schemeClr val="tx1"/>
                </a:solidFill>
                <a:latin typeface="+mn-lt"/>
              </a:defRPr>
            </a:lvl7pPr>
            <a:lvl8pPr marL="3200400" indent="0" algn="l" rtl="0" eaLnBrk="1" fontAlgn="base" hangingPunct="1">
              <a:spcBef>
                <a:spcPct val="20000"/>
              </a:spcBef>
              <a:spcAft>
                <a:spcPct val="0"/>
              </a:spcAft>
              <a:buNone/>
              <a:defRPr sz="1600" b="1">
                <a:solidFill>
                  <a:schemeClr val="tx1"/>
                </a:solidFill>
                <a:latin typeface="+mn-lt"/>
              </a:defRPr>
            </a:lvl8pPr>
            <a:lvl9pPr marL="3657600" indent="0" algn="l" rtl="0" eaLnBrk="1" fontAlgn="base" hangingPunct="1">
              <a:spcBef>
                <a:spcPct val="20000"/>
              </a:spcBef>
              <a:spcAft>
                <a:spcPct val="0"/>
              </a:spcAft>
              <a:buNone/>
              <a:defRPr sz="1600" b="1">
                <a:solidFill>
                  <a:schemeClr val="tx1"/>
                </a:solidFill>
                <a:latin typeface="+mn-lt"/>
              </a:defRPr>
            </a:lvl9pPr>
          </a:lstStyle>
          <a:p>
            <a:pPr marL="0" marR="0" lvl="0" indent="0" algn="l" defTabSz="914400" rtl="0" eaLnBrk="1" fontAlgn="base" latinLnBrk="0" hangingPunct="1">
              <a:lnSpc>
                <a:spcPct val="100000"/>
              </a:lnSpc>
              <a:spcBef>
                <a:spcPct val="20000"/>
              </a:spcBef>
              <a:spcAft>
                <a:spcPct val="0"/>
              </a:spcAft>
              <a:buClr>
                <a:srgbClr val="D52B17"/>
              </a:buClr>
              <a:buSzTx/>
              <a:buFont typeface="Arial" panose="020B0604020202020204" pitchFamily="34" charset="0"/>
              <a:buNone/>
              <a:tabLst/>
              <a:defRPr/>
            </a:pPr>
            <a:r>
              <a:rPr kumimoji="0" lang="en-US" sz="2400" b="1" i="0" u="none" strike="noStrike" kern="0" cap="none" spc="0" normalizeH="0" baseline="0" noProof="0" dirty="0">
                <a:ln>
                  <a:noFill/>
                </a:ln>
                <a:solidFill>
                  <a:srgbClr val="000000"/>
                </a:solidFill>
                <a:effectLst/>
                <a:uLnTx/>
                <a:uFillTx/>
                <a:latin typeface="Arial"/>
              </a:rPr>
              <a:t>Study Drug vs Placebo</a:t>
            </a:r>
          </a:p>
        </p:txBody>
      </p:sp>
      <p:sp>
        <p:nvSpPr>
          <p:cNvPr id="5" name="Content Placeholder 3"/>
          <p:cNvSpPr txBox="1">
            <a:spLocks/>
          </p:cNvSpPr>
          <p:nvPr/>
        </p:nvSpPr>
        <p:spPr bwMode="auto">
          <a:xfrm>
            <a:off x="1125599" y="1915732"/>
            <a:ext cx="4686300" cy="33336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accent3"/>
              </a:buClr>
              <a:buFont typeface="Arial" panose="020B0604020202020204" pitchFamily="34" charset="0"/>
              <a:buChar char="♦"/>
              <a:defRPr sz="2400" b="0" i="0">
                <a:solidFill>
                  <a:schemeClr val="tx1"/>
                </a:solidFill>
                <a:latin typeface="+mj-lt"/>
                <a:ea typeface="ヒラギノ角ゴ Pro W3" charset="0"/>
                <a:cs typeface="DIN-Regular"/>
              </a:defRPr>
            </a:lvl1pPr>
            <a:lvl2pPr marL="742950" indent="-285750" algn="l" rtl="0" eaLnBrk="1" fontAlgn="base" hangingPunct="1">
              <a:spcBef>
                <a:spcPct val="20000"/>
              </a:spcBef>
              <a:spcAft>
                <a:spcPct val="0"/>
              </a:spcAft>
              <a:buClr>
                <a:schemeClr val="accent3"/>
              </a:buClr>
              <a:buChar char="•"/>
              <a:defRPr sz="2000" b="0" i="0">
                <a:solidFill>
                  <a:schemeClr val="tx1"/>
                </a:solidFill>
                <a:latin typeface="+mj-lt"/>
                <a:ea typeface="ヒラギノ角ゴ Pro W3" charset="0"/>
                <a:cs typeface="DIN-Regular"/>
              </a:defRPr>
            </a:lvl2pPr>
            <a:lvl3pPr marL="1143000" indent="-228600" algn="l" rtl="0" eaLnBrk="1" fontAlgn="base" hangingPunct="1">
              <a:spcBef>
                <a:spcPct val="20000"/>
              </a:spcBef>
              <a:spcAft>
                <a:spcPct val="0"/>
              </a:spcAft>
              <a:buClr>
                <a:schemeClr val="accent3"/>
              </a:buClr>
              <a:buFont typeface="Arial" panose="020B0604020202020204" pitchFamily="34" charset="0"/>
              <a:buChar char="–"/>
              <a:defRPr sz="1800" b="0" i="0">
                <a:solidFill>
                  <a:schemeClr val="tx1"/>
                </a:solidFill>
                <a:latin typeface="+mj-lt"/>
                <a:ea typeface="ヒラギノ角ゴ Pro W3" charset="0"/>
                <a:cs typeface="DIN-Regular"/>
              </a:defRPr>
            </a:lvl3pPr>
            <a:lvl4pPr marL="1600200" indent="-228600" algn="l" rtl="0" eaLnBrk="1" fontAlgn="base" hangingPunct="1">
              <a:spcBef>
                <a:spcPct val="20000"/>
              </a:spcBef>
              <a:spcAft>
                <a:spcPct val="0"/>
              </a:spcAft>
              <a:buClr>
                <a:schemeClr val="accent3"/>
              </a:buClr>
              <a:buChar char="•"/>
              <a:defRPr sz="1600" b="0" i="0">
                <a:solidFill>
                  <a:schemeClr val="tx1"/>
                </a:solidFill>
                <a:latin typeface="+mj-lt"/>
                <a:ea typeface="ヒラギノ角ゴ Pro W3" charset="0"/>
                <a:cs typeface="DIN-Regular"/>
              </a:defRPr>
            </a:lvl4pPr>
            <a:lvl5pPr marL="2057400" indent="-228600" algn="l" rtl="0" eaLnBrk="1" fontAlgn="base" hangingPunct="1">
              <a:spcBef>
                <a:spcPct val="20000"/>
              </a:spcBef>
              <a:spcAft>
                <a:spcPct val="0"/>
              </a:spcAft>
              <a:buClr>
                <a:schemeClr val="accent3"/>
              </a:buClr>
              <a:buChar char="•"/>
              <a:defRPr sz="1600" b="0" i="0">
                <a:solidFill>
                  <a:schemeClr val="tx1"/>
                </a:solidFill>
                <a:latin typeface="+mj-lt"/>
                <a:ea typeface="ヒラギノ角ゴ Pro W3" charset="0"/>
                <a:cs typeface="DIN-Regular"/>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a:lstStyle>
          <a:p>
            <a:pPr marL="342900" marR="0" lvl="0" indent="-342900" algn="l" defTabSz="914400" rtl="0" eaLnBrk="1" fontAlgn="base" latinLnBrk="0" hangingPunct="1">
              <a:lnSpc>
                <a:spcPct val="100000"/>
              </a:lnSpc>
              <a:spcBef>
                <a:spcPct val="20000"/>
              </a:spcBef>
              <a:spcAft>
                <a:spcPct val="0"/>
              </a:spcAft>
              <a:buClr>
                <a:srgbClr val="D52B17"/>
              </a:buClr>
              <a:buSzTx/>
              <a:buFont typeface="Arial" panose="020B0604020202020204" pitchFamily="34" charset="0"/>
              <a:buChar char="♦"/>
              <a:tabLst/>
              <a:defRPr/>
            </a:pPr>
            <a:r>
              <a:rPr kumimoji="0" lang="en-US" sz="1800" b="0" i="0" u="none" strike="noStrike" kern="0" cap="none" spc="0" normalizeH="0" baseline="0" noProof="0" dirty="0">
                <a:ln>
                  <a:noFill/>
                </a:ln>
                <a:solidFill>
                  <a:srgbClr val="000000"/>
                </a:solidFill>
                <a:effectLst/>
                <a:uLnTx/>
                <a:uFillTx/>
                <a:latin typeface="Arial"/>
              </a:rPr>
              <a:t>Overview of AEs</a:t>
            </a:r>
          </a:p>
          <a:p>
            <a:pPr marL="342900" marR="0" lvl="0" indent="-342900" algn="l" defTabSz="914400" rtl="0" eaLnBrk="1" fontAlgn="base" latinLnBrk="0" hangingPunct="1">
              <a:lnSpc>
                <a:spcPct val="100000"/>
              </a:lnSpc>
              <a:spcBef>
                <a:spcPct val="20000"/>
              </a:spcBef>
              <a:spcAft>
                <a:spcPct val="0"/>
              </a:spcAft>
              <a:buClr>
                <a:srgbClr val="D52B17"/>
              </a:buClr>
              <a:buSzTx/>
              <a:buFont typeface="Arial" panose="020B0604020202020204" pitchFamily="34" charset="0"/>
              <a:buChar char="♦"/>
              <a:tabLst/>
              <a:defRPr/>
            </a:pPr>
            <a:r>
              <a:rPr kumimoji="0" lang="en-US" sz="1800" b="0" i="0" u="none" strike="noStrike" kern="0" cap="none" spc="0" normalizeH="0" baseline="0" noProof="0" dirty="0">
                <a:ln>
                  <a:noFill/>
                </a:ln>
                <a:solidFill>
                  <a:srgbClr val="000000"/>
                </a:solidFill>
                <a:effectLst/>
                <a:uLnTx/>
                <a:uFillTx/>
                <a:latin typeface="Arial"/>
              </a:rPr>
              <a:t>TEAEs sorted by PT within SOC</a:t>
            </a:r>
          </a:p>
          <a:p>
            <a:pPr marL="342900" marR="0" lvl="0" indent="-342900" algn="l" defTabSz="914400" rtl="0" eaLnBrk="1" fontAlgn="base" latinLnBrk="0" hangingPunct="1">
              <a:lnSpc>
                <a:spcPct val="100000"/>
              </a:lnSpc>
              <a:spcBef>
                <a:spcPct val="20000"/>
              </a:spcBef>
              <a:spcAft>
                <a:spcPct val="0"/>
              </a:spcAft>
              <a:buClr>
                <a:srgbClr val="D52B17"/>
              </a:buClr>
              <a:buSzTx/>
              <a:buFont typeface="Arial" panose="020B0604020202020204" pitchFamily="34" charset="0"/>
              <a:buChar char="♦"/>
              <a:tabLst/>
              <a:defRPr/>
            </a:pPr>
            <a:r>
              <a:rPr kumimoji="0" lang="en-US" sz="1800" b="0" i="0" u="none" strike="noStrike" kern="0" cap="none" spc="0" normalizeH="0" baseline="0" noProof="0" dirty="0">
                <a:ln>
                  <a:noFill/>
                </a:ln>
                <a:solidFill>
                  <a:srgbClr val="000000"/>
                </a:solidFill>
                <a:effectLst/>
                <a:uLnTx/>
                <a:uFillTx/>
                <a:latin typeface="Arial"/>
              </a:rPr>
              <a:t>TEAEs sorted by PT</a:t>
            </a:r>
          </a:p>
          <a:p>
            <a:pPr marL="342900" marR="0" lvl="0" indent="-342900" algn="l" defTabSz="914400" rtl="0" eaLnBrk="1" fontAlgn="base" latinLnBrk="0" hangingPunct="1">
              <a:lnSpc>
                <a:spcPct val="100000"/>
              </a:lnSpc>
              <a:spcBef>
                <a:spcPct val="20000"/>
              </a:spcBef>
              <a:spcAft>
                <a:spcPct val="0"/>
              </a:spcAft>
              <a:buClr>
                <a:srgbClr val="D52B17"/>
              </a:buClr>
              <a:buSzTx/>
              <a:buFont typeface="Arial" panose="020B0604020202020204" pitchFamily="34" charset="0"/>
              <a:buChar char="♦"/>
              <a:tabLst/>
              <a:defRPr/>
            </a:pPr>
            <a:r>
              <a:rPr kumimoji="0" lang="en-US" sz="1800" b="0" i="0" u="none" strike="noStrike" kern="0" cap="none" spc="0" normalizeH="0" baseline="0" noProof="0" dirty="0">
                <a:ln>
                  <a:noFill/>
                </a:ln>
                <a:solidFill>
                  <a:srgbClr val="000000"/>
                </a:solidFill>
                <a:effectLst/>
                <a:uLnTx/>
                <a:uFillTx/>
                <a:latin typeface="Arial"/>
              </a:rPr>
              <a:t>Common TEAEs (</a:t>
            </a:r>
            <a:r>
              <a:rPr kumimoji="0" lang="en-US" sz="1800" b="0" i="0" u="none" strike="noStrike" kern="0" cap="none" spc="0" normalizeH="0" baseline="0" noProof="0" dirty="0" err="1">
                <a:ln>
                  <a:noFill/>
                </a:ln>
                <a:solidFill>
                  <a:srgbClr val="000000"/>
                </a:solidFill>
                <a:effectLst/>
                <a:uLnTx/>
                <a:uFillTx/>
                <a:latin typeface="Arial"/>
              </a:rPr>
              <a:t>eg</a:t>
            </a:r>
            <a:r>
              <a:rPr kumimoji="0" lang="en-US" sz="1800" b="0" i="0" u="none" strike="noStrike" kern="0" cap="none" spc="0" normalizeH="0" baseline="0" noProof="0" dirty="0">
                <a:ln>
                  <a:noFill/>
                </a:ln>
                <a:solidFill>
                  <a:srgbClr val="000000"/>
                </a:solidFill>
                <a:effectLst/>
                <a:uLnTx/>
                <a:uFillTx/>
                <a:latin typeface="Arial"/>
              </a:rPr>
              <a:t>, ≥1%)</a:t>
            </a:r>
          </a:p>
          <a:p>
            <a:pPr marL="742950" marR="0" lvl="1" indent="-285750" algn="l" defTabSz="914400" rtl="0" eaLnBrk="1" fontAlgn="base" latinLnBrk="0" hangingPunct="1">
              <a:lnSpc>
                <a:spcPct val="100000"/>
              </a:lnSpc>
              <a:spcBef>
                <a:spcPct val="20000"/>
              </a:spcBef>
              <a:spcAft>
                <a:spcPct val="0"/>
              </a:spcAft>
              <a:buClr>
                <a:srgbClr val="D52B17"/>
              </a:buClr>
              <a:buSzTx/>
              <a:buFontTx/>
              <a:buChar char="•"/>
              <a:tabLst/>
              <a:defRPr/>
            </a:pPr>
            <a:r>
              <a:rPr kumimoji="0" lang="en-US" sz="1800" b="0" i="0" u="none" strike="noStrike" kern="0" cap="none" spc="0" normalizeH="0" baseline="0" noProof="0" dirty="0">
                <a:ln>
                  <a:noFill/>
                </a:ln>
                <a:solidFill>
                  <a:srgbClr val="000000"/>
                </a:solidFill>
                <a:effectLst/>
                <a:uLnTx/>
                <a:uFillTx/>
                <a:latin typeface="Arial"/>
              </a:rPr>
              <a:t>usually a table but prefer a figure</a:t>
            </a:r>
          </a:p>
          <a:p>
            <a:pPr marL="342900" marR="0" lvl="0" indent="-342900" algn="l" defTabSz="914400" rtl="0" eaLnBrk="1" fontAlgn="base" latinLnBrk="0" hangingPunct="1">
              <a:lnSpc>
                <a:spcPct val="100000"/>
              </a:lnSpc>
              <a:spcBef>
                <a:spcPct val="20000"/>
              </a:spcBef>
              <a:spcAft>
                <a:spcPct val="0"/>
              </a:spcAft>
              <a:buClr>
                <a:srgbClr val="D52B17"/>
              </a:buClr>
              <a:buSzTx/>
              <a:buFont typeface="Arial" panose="020B0604020202020204" pitchFamily="34" charset="0"/>
              <a:buChar char="♦"/>
              <a:tabLst/>
              <a:defRPr/>
            </a:pPr>
            <a:r>
              <a:rPr kumimoji="0" lang="en-US" sz="1800" b="0" i="0" u="none" strike="noStrike" kern="0" cap="none" spc="0" normalizeH="0" baseline="0" noProof="0" dirty="0">
                <a:ln>
                  <a:noFill/>
                </a:ln>
                <a:solidFill>
                  <a:srgbClr val="000000"/>
                </a:solidFill>
                <a:effectLst/>
                <a:uLnTx/>
                <a:uFillTx/>
                <a:latin typeface="Arial"/>
              </a:rPr>
              <a:t>TEAEs by maximum severity</a:t>
            </a:r>
          </a:p>
          <a:p>
            <a:pPr marL="342900" marR="0" lvl="0" indent="-342900" algn="l" defTabSz="914400" rtl="0" eaLnBrk="1" fontAlgn="base" latinLnBrk="0" hangingPunct="1">
              <a:lnSpc>
                <a:spcPct val="100000"/>
              </a:lnSpc>
              <a:spcBef>
                <a:spcPct val="20000"/>
              </a:spcBef>
              <a:spcAft>
                <a:spcPct val="0"/>
              </a:spcAft>
              <a:buClr>
                <a:srgbClr val="D52B17"/>
              </a:buClr>
              <a:buSzTx/>
              <a:buFont typeface="Arial" panose="020B0604020202020204" pitchFamily="34" charset="0"/>
              <a:buChar char="♦"/>
              <a:tabLst/>
              <a:defRPr/>
            </a:pPr>
            <a:r>
              <a:rPr kumimoji="0" lang="en-US" sz="1800" b="0" i="0" u="none" strike="noStrike" kern="0" cap="none" spc="0" normalizeH="0" baseline="0" noProof="0" dirty="0">
                <a:ln>
                  <a:noFill/>
                </a:ln>
                <a:solidFill>
                  <a:srgbClr val="000000"/>
                </a:solidFill>
                <a:effectLst/>
                <a:uLnTx/>
                <a:uFillTx/>
                <a:latin typeface="Arial"/>
              </a:rPr>
              <a:t>AEs leading to study treatment discontinuation (PT </a:t>
            </a:r>
            <a:r>
              <a:rPr kumimoji="0" lang="en-US" sz="1800" b="1" i="0" u="none" strike="noStrike" kern="0" cap="none" spc="0" normalizeH="0" baseline="0" noProof="0" dirty="0">
                <a:ln>
                  <a:noFill/>
                </a:ln>
                <a:solidFill>
                  <a:srgbClr val="000000"/>
                </a:solidFill>
                <a:effectLst/>
                <a:uLnTx/>
                <a:uFillTx/>
                <a:latin typeface="Arial"/>
              </a:rPr>
              <a:t>or</a:t>
            </a:r>
            <a:r>
              <a:rPr kumimoji="0" lang="en-US" sz="1800" b="0" i="0" u="none" strike="noStrike" kern="0" cap="none" spc="0" normalizeH="0" baseline="0" noProof="0" dirty="0">
                <a:ln>
                  <a:noFill/>
                </a:ln>
                <a:solidFill>
                  <a:srgbClr val="000000"/>
                </a:solidFill>
                <a:effectLst/>
                <a:uLnTx/>
                <a:uFillTx/>
                <a:latin typeface="Arial"/>
              </a:rPr>
              <a:t> PT within SOC)</a:t>
            </a:r>
          </a:p>
          <a:p>
            <a:pPr marL="342900" marR="0" lvl="0" indent="-342900" algn="l" defTabSz="914400" rtl="0" eaLnBrk="1" fontAlgn="base" latinLnBrk="0" hangingPunct="1">
              <a:lnSpc>
                <a:spcPct val="100000"/>
              </a:lnSpc>
              <a:spcBef>
                <a:spcPct val="20000"/>
              </a:spcBef>
              <a:spcAft>
                <a:spcPct val="0"/>
              </a:spcAft>
              <a:buClr>
                <a:srgbClr val="D52B17"/>
              </a:buClr>
              <a:buSzTx/>
              <a:buFont typeface="Arial" panose="020B0604020202020204" pitchFamily="34" charset="0"/>
              <a:buChar char="♦"/>
              <a:tabLst/>
              <a:defRPr/>
            </a:pPr>
            <a:r>
              <a:rPr kumimoji="0" lang="en-US" sz="1800" b="0" i="0" u="none" strike="noStrike" kern="0" cap="none" spc="0" normalizeH="0" baseline="0" noProof="0" dirty="0">
                <a:ln>
                  <a:noFill/>
                </a:ln>
                <a:solidFill>
                  <a:srgbClr val="000000"/>
                </a:solidFill>
                <a:effectLst/>
                <a:uLnTx/>
                <a:uFillTx/>
                <a:latin typeface="Arial"/>
              </a:rPr>
              <a:t>SAEs (PT </a:t>
            </a:r>
            <a:r>
              <a:rPr kumimoji="0" lang="en-US" sz="1800" b="1" i="0" u="none" strike="noStrike" kern="0" cap="none" spc="0" normalizeH="0" baseline="0" noProof="0" dirty="0">
                <a:ln>
                  <a:noFill/>
                </a:ln>
                <a:solidFill>
                  <a:srgbClr val="000000"/>
                </a:solidFill>
                <a:effectLst/>
                <a:uLnTx/>
                <a:uFillTx/>
                <a:latin typeface="Arial"/>
              </a:rPr>
              <a:t>or</a:t>
            </a:r>
            <a:r>
              <a:rPr kumimoji="0" lang="en-US" sz="1800" b="0" i="0" u="none" strike="noStrike" kern="0" cap="none" spc="0" normalizeH="0" baseline="0" noProof="0" dirty="0">
                <a:ln>
                  <a:noFill/>
                </a:ln>
                <a:solidFill>
                  <a:srgbClr val="000000"/>
                </a:solidFill>
                <a:effectLst/>
                <a:uLnTx/>
                <a:uFillTx/>
                <a:latin typeface="Arial"/>
              </a:rPr>
              <a:t> PT within SOC)</a:t>
            </a:r>
          </a:p>
          <a:p>
            <a:pPr marL="342900" marR="0" lvl="0" indent="-342900" algn="l" defTabSz="914400" rtl="0" eaLnBrk="1" fontAlgn="base" latinLnBrk="0" hangingPunct="1">
              <a:lnSpc>
                <a:spcPct val="100000"/>
              </a:lnSpc>
              <a:spcBef>
                <a:spcPct val="20000"/>
              </a:spcBef>
              <a:spcAft>
                <a:spcPct val="0"/>
              </a:spcAft>
              <a:buClr>
                <a:srgbClr val="D52B17"/>
              </a:buClr>
              <a:buSzTx/>
              <a:buFont typeface="Arial" panose="020B0604020202020204" pitchFamily="34" charset="0"/>
              <a:buChar char="♦"/>
              <a:tabLst/>
              <a:defRPr/>
            </a:pPr>
            <a:endParaRPr kumimoji="0" lang="en-US" sz="2400" b="0" i="0" u="none" strike="noStrike" kern="0" cap="none" spc="0" normalizeH="0" baseline="0" noProof="0" dirty="0">
              <a:ln>
                <a:noFill/>
              </a:ln>
              <a:solidFill>
                <a:srgbClr val="000000"/>
              </a:solidFill>
              <a:effectLst/>
              <a:uLnTx/>
              <a:uFillTx/>
              <a:latin typeface="Arial"/>
            </a:endParaRPr>
          </a:p>
          <a:p>
            <a:pPr marL="342900" marR="0" lvl="0" indent="-342900" algn="l" defTabSz="914400" rtl="0" eaLnBrk="1" fontAlgn="base" latinLnBrk="0" hangingPunct="1">
              <a:lnSpc>
                <a:spcPct val="100000"/>
              </a:lnSpc>
              <a:spcBef>
                <a:spcPct val="20000"/>
              </a:spcBef>
              <a:spcAft>
                <a:spcPct val="0"/>
              </a:spcAft>
              <a:buClr>
                <a:srgbClr val="D52B17"/>
              </a:buClr>
              <a:buSzTx/>
              <a:buFont typeface="Arial" panose="020B0604020202020204" pitchFamily="34" charset="0"/>
              <a:buChar char="♦"/>
              <a:tabLst/>
              <a:defRPr/>
            </a:pPr>
            <a:endParaRPr kumimoji="0" lang="en-US" sz="2400" b="0" i="0" u="none" strike="noStrike" kern="0" cap="none" spc="0" normalizeH="0" baseline="0" noProof="0" dirty="0">
              <a:ln>
                <a:noFill/>
              </a:ln>
              <a:solidFill>
                <a:srgbClr val="000000"/>
              </a:solidFill>
              <a:effectLst/>
              <a:uLnTx/>
              <a:uFillTx/>
              <a:latin typeface="Arial"/>
            </a:endParaRPr>
          </a:p>
        </p:txBody>
      </p:sp>
      <p:sp>
        <p:nvSpPr>
          <p:cNvPr id="6" name="Text Placeholder 4"/>
          <p:cNvSpPr txBox="1">
            <a:spLocks/>
          </p:cNvSpPr>
          <p:nvPr/>
        </p:nvSpPr>
        <p:spPr bwMode="auto">
          <a:xfrm>
            <a:off x="6469918" y="1806399"/>
            <a:ext cx="4041775" cy="4798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marL="0" indent="0" algn="l" rtl="0" eaLnBrk="1" fontAlgn="base" hangingPunct="1">
              <a:spcBef>
                <a:spcPct val="20000"/>
              </a:spcBef>
              <a:spcAft>
                <a:spcPct val="0"/>
              </a:spcAft>
              <a:buClr>
                <a:schemeClr val="accent3"/>
              </a:buClr>
              <a:buFont typeface="Arial" panose="020B0604020202020204" pitchFamily="34" charset="0"/>
              <a:buNone/>
              <a:defRPr sz="2400" b="1" i="0">
                <a:solidFill>
                  <a:schemeClr val="tx1"/>
                </a:solidFill>
                <a:latin typeface="+mj-lt"/>
                <a:ea typeface="ヒラギノ角ゴ Pro W3" charset="0"/>
                <a:cs typeface="DIN-Regular"/>
              </a:defRPr>
            </a:lvl1pPr>
            <a:lvl2pPr marL="457200" indent="0" algn="l" rtl="0" eaLnBrk="1" fontAlgn="base" hangingPunct="1">
              <a:spcBef>
                <a:spcPct val="20000"/>
              </a:spcBef>
              <a:spcAft>
                <a:spcPct val="0"/>
              </a:spcAft>
              <a:buClr>
                <a:schemeClr val="accent3"/>
              </a:buClr>
              <a:buNone/>
              <a:defRPr sz="2000" b="1" i="0">
                <a:solidFill>
                  <a:schemeClr val="tx1"/>
                </a:solidFill>
                <a:latin typeface="+mj-lt"/>
                <a:ea typeface="ヒラギノ角ゴ Pro W3" charset="0"/>
                <a:cs typeface="DIN-Regular"/>
              </a:defRPr>
            </a:lvl2pPr>
            <a:lvl3pPr marL="914400" indent="0" algn="l" rtl="0" eaLnBrk="1" fontAlgn="base" hangingPunct="1">
              <a:spcBef>
                <a:spcPct val="20000"/>
              </a:spcBef>
              <a:spcAft>
                <a:spcPct val="0"/>
              </a:spcAft>
              <a:buClr>
                <a:schemeClr val="accent3"/>
              </a:buClr>
              <a:buFont typeface="Arial" panose="020B0604020202020204" pitchFamily="34" charset="0"/>
              <a:buNone/>
              <a:defRPr sz="1800" b="1" i="0">
                <a:solidFill>
                  <a:schemeClr val="tx1"/>
                </a:solidFill>
                <a:latin typeface="+mj-lt"/>
                <a:ea typeface="ヒラギノ角ゴ Pro W3" charset="0"/>
                <a:cs typeface="DIN-Regular"/>
              </a:defRPr>
            </a:lvl3pPr>
            <a:lvl4pPr marL="1371600" indent="0" algn="l" rtl="0" eaLnBrk="1" fontAlgn="base" hangingPunct="1">
              <a:spcBef>
                <a:spcPct val="20000"/>
              </a:spcBef>
              <a:spcAft>
                <a:spcPct val="0"/>
              </a:spcAft>
              <a:buClr>
                <a:schemeClr val="accent3"/>
              </a:buClr>
              <a:buNone/>
              <a:defRPr sz="1600" b="1" i="0">
                <a:solidFill>
                  <a:schemeClr val="tx1"/>
                </a:solidFill>
                <a:latin typeface="+mj-lt"/>
                <a:ea typeface="ヒラギノ角ゴ Pro W3" charset="0"/>
                <a:cs typeface="DIN-Regular"/>
              </a:defRPr>
            </a:lvl4pPr>
            <a:lvl5pPr marL="1828800" indent="0" algn="l" rtl="0" eaLnBrk="1" fontAlgn="base" hangingPunct="1">
              <a:spcBef>
                <a:spcPct val="20000"/>
              </a:spcBef>
              <a:spcAft>
                <a:spcPct val="0"/>
              </a:spcAft>
              <a:buClr>
                <a:schemeClr val="accent3"/>
              </a:buClr>
              <a:buNone/>
              <a:defRPr sz="1600" b="1" i="0">
                <a:solidFill>
                  <a:schemeClr val="tx1"/>
                </a:solidFill>
                <a:latin typeface="+mj-lt"/>
                <a:ea typeface="ヒラギノ角ゴ Pro W3" charset="0"/>
                <a:cs typeface="DIN-Regular"/>
              </a:defRPr>
            </a:lvl5pPr>
            <a:lvl6pPr marL="2286000" indent="0" algn="l" rtl="0" eaLnBrk="1" fontAlgn="base" hangingPunct="1">
              <a:spcBef>
                <a:spcPct val="20000"/>
              </a:spcBef>
              <a:spcAft>
                <a:spcPct val="0"/>
              </a:spcAft>
              <a:buNone/>
              <a:defRPr sz="1600" b="1">
                <a:solidFill>
                  <a:schemeClr val="tx1"/>
                </a:solidFill>
                <a:latin typeface="+mn-lt"/>
              </a:defRPr>
            </a:lvl6pPr>
            <a:lvl7pPr marL="2743200" indent="0" algn="l" rtl="0" eaLnBrk="1" fontAlgn="base" hangingPunct="1">
              <a:spcBef>
                <a:spcPct val="20000"/>
              </a:spcBef>
              <a:spcAft>
                <a:spcPct val="0"/>
              </a:spcAft>
              <a:buNone/>
              <a:defRPr sz="1600" b="1">
                <a:solidFill>
                  <a:schemeClr val="tx1"/>
                </a:solidFill>
                <a:latin typeface="+mn-lt"/>
              </a:defRPr>
            </a:lvl7pPr>
            <a:lvl8pPr marL="3200400" indent="0" algn="l" rtl="0" eaLnBrk="1" fontAlgn="base" hangingPunct="1">
              <a:spcBef>
                <a:spcPct val="20000"/>
              </a:spcBef>
              <a:spcAft>
                <a:spcPct val="0"/>
              </a:spcAft>
              <a:buNone/>
              <a:defRPr sz="1600" b="1">
                <a:solidFill>
                  <a:schemeClr val="tx1"/>
                </a:solidFill>
                <a:latin typeface="+mn-lt"/>
              </a:defRPr>
            </a:lvl8pPr>
            <a:lvl9pPr marL="3657600" indent="0" algn="l" rtl="0" eaLnBrk="1" fontAlgn="base" hangingPunct="1">
              <a:spcBef>
                <a:spcPct val="20000"/>
              </a:spcBef>
              <a:spcAft>
                <a:spcPct val="0"/>
              </a:spcAft>
              <a:buNone/>
              <a:defRPr sz="1600" b="1">
                <a:solidFill>
                  <a:schemeClr val="tx1"/>
                </a:solidFill>
                <a:latin typeface="+mn-lt"/>
              </a:defRPr>
            </a:lvl9pPr>
          </a:lstStyle>
          <a:p>
            <a:pPr marL="0" marR="0" lvl="0" indent="0" algn="l" defTabSz="914400" rtl="0" eaLnBrk="1" fontAlgn="base" latinLnBrk="0" hangingPunct="1">
              <a:lnSpc>
                <a:spcPct val="100000"/>
              </a:lnSpc>
              <a:spcBef>
                <a:spcPct val="20000"/>
              </a:spcBef>
              <a:spcAft>
                <a:spcPct val="0"/>
              </a:spcAft>
              <a:buClr>
                <a:srgbClr val="D52B17"/>
              </a:buClr>
              <a:buSzTx/>
              <a:buFont typeface="Arial" panose="020B0604020202020204" pitchFamily="34" charset="0"/>
              <a:buNone/>
              <a:tabLst/>
              <a:defRPr/>
            </a:pPr>
            <a:r>
              <a:rPr kumimoji="0" lang="en-US" sz="2400" b="1" i="0" u="none" strike="noStrike" kern="0" cap="none" spc="0" normalizeH="0" baseline="0" noProof="0" dirty="0">
                <a:ln>
                  <a:noFill/>
                </a:ln>
                <a:solidFill>
                  <a:srgbClr val="000000"/>
                </a:solidFill>
                <a:effectLst/>
                <a:uLnTx/>
                <a:uFillTx/>
                <a:latin typeface="Arial"/>
              </a:rPr>
              <a:t>During</a:t>
            </a:r>
            <a:r>
              <a:rPr kumimoji="0" lang="en-US" sz="2400" b="1" i="0" u="none" strike="noStrike" kern="0" cap="none" spc="0" normalizeH="0" noProof="0" dirty="0">
                <a:ln>
                  <a:noFill/>
                </a:ln>
                <a:solidFill>
                  <a:srgbClr val="000000"/>
                </a:solidFill>
                <a:effectLst/>
                <a:uLnTx/>
                <a:uFillTx/>
                <a:latin typeface="Arial"/>
              </a:rPr>
              <a:t> Study Drug</a:t>
            </a:r>
            <a:r>
              <a:rPr kumimoji="0" lang="en-US" sz="2400" b="1" i="0" u="none" strike="noStrike" kern="0" cap="none" spc="0" normalizeH="0" baseline="0" noProof="0" dirty="0">
                <a:ln>
                  <a:noFill/>
                </a:ln>
                <a:solidFill>
                  <a:srgbClr val="000000"/>
                </a:solidFill>
                <a:effectLst/>
                <a:uLnTx/>
                <a:uFillTx/>
                <a:latin typeface="Arial"/>
              </a:rPr>
              <a:t> and During Study </a:t>
            </a:r>
            <a:r>
              <a:rPr kumimoji="0" lang="en-US" sz="2400" b="1" i="0" u="none" strike="noStrike" kern="0" cap="none" spc="0" normalizeH="0" baseline="0" noProof="0" dirty="0" err="1">
                <a:ln>
                  <a:noFill/>
                </a:ln>
                <a:solidFill>
                  <a:srgbClr val="000000"/>
                </a:solidFill>
                <a:effectLst/>
                <a:uLnTx/>
                <a:uFillTx/>
                <a:latin typeface="Arial"/>
              </a:rPr>
              <a:t>Drug+After</a:t>
            </a:r>
            <a:endParaRPr kumimoji="0" lang="en-US" sz="2400" b="1" i="0" u="none" strike="noStrike" kern="0" cap="none" spc="0" normalizeH="0" baseline="0" noProof="0" dirty="0">
              <a:ln>
                <a:noFill/>
              </a:ln>
              <a:solidFill>
                <a:srgbClr val="000000"/>
              </a:solidFill>
              <a:effectLst/>
              <a:uLnTx/>
              <a:uFillTx/>
              <a:latin typeface="Arial"/>
            </a:endParaRPr>
          </a:p>
        </p:txBody>
      </p:sp>
      <p:sp>
        <p:nvSpPr>
          <p:cNvPr id="7" name="Content Placeholder 5"/>
          <p:cNvSpPr txBox="1">
            <a:spLocks/>
          </p:cNvSpPr>
          <p:nvPr/>
        </p:nvSpPr>
        <p:spPr bwMode="auto">
          <a:xfrm>
            <a:off x="6469918" y="2286220"/>
            <a:ext cx="4514312" cy="16269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accent3"/>
              </a:buClr>
              <a:buFont typeface="Arial" panose="020B0604020202020204" pitchFamily="34" charset="0"/>
              <a:buChar char="♦"/>
              <a:defRPr sz="2400" b="0" i="0">
                <a:solidFill>
                  <a:schemeClr val="tx1"/>
                </a:solidFill>
                <a:latin typeface="+mj-lt"/>
                <a:ea typeface="ヒラギノ角ゴ Pro W3" charset="0"/>
                <a:cs typeface="DIN-Regular"/>
              </a:defRPr>
            </a:lvl1pPr>
            <a:lvl2pPr marL="742950" indent="-285750" algn="l" rtl="0" eaLnBrk="1" fontAlgn="base" hangingPunct="1">
              <a:spcBef>
                <a:spcPct val="20000"/>
              </a:spcBef>
              <a:spcAft>
                <a:spcPct val="0"/>
              </a:spcAft>
              <a:buClr>
                <a:schemeClr val="accent3"/>
              </a:buClr>
              <a:buChar char="•"/>
              <a:defRPr sz="2000" b="0" i="0">
                <a:solidFill>
                  <a:schemeClr val="tx1"/>
                </a:solidFill>
                <a:latin typeface="+mj-lt"/>
                <a:ea typeface="ヒラギノ角ゴ Pro W3" charset="0"/>
                <a:cs typeface="DIN-Regular"/>
              </a:defRPr>
            </a:lvl2pPr>
            <a:lvl3pPr marL="1143000" indent="-228600" algn="l" rtl="0" eaLnBrk="1" fontAlgn="base" hangingPunct="1">
              <a:spcBef>
                <a:spcPct val="20000"/>
              </a:spcBef>
              <a:spcAft>
                <a:spcPct val="0"/>
              </a:spcAft>
              <a:buClr>
                <a:schemeClr val="accent3"/>
              </a:buClr>
              <a:buFont typeface="Arial" panose="020B0604020202020204" pitchFamily="34" charset="0"/>
              <a:buChar char="–"/>
              <a:defRPr sz="1800" b="0" i="0">
                <a:solidFill>
                  <a:schemeClr val="tx1"/>
                </a:solidFill>
                <a:latin typeface="+mj-lt"/>
                <a:ea typeface="ヒラギノ角ゴ Pro W3" charset="0"/>
                <a:cs typeface="DIN-Regular"/>
              </a:defRPr>
            </a:lvl3pPr>
            <a:lvl4pPr marL="1600200" indent="-228600" algn="l" rtl="0" eaLnBrk="1" fontAlgn="base" hangingPunct="1">
              <a:spcBef>
                <a:spcPct val="20000"/>
              </a:spcBef>
              <a:spcAft>
                <a:spcPct val="0"/>
              </a:spcAft>
              <a:buClr>
                <a:schemeClr val="accent3"/>
              </a:buClr>
              <a:buChar char="•"/>
              <a:defRPr sz="1600" b="0" i="0">
                <a:solidFill>
                  <a:schemeClr val="tx1"/>
                </a:solidFill>
                <a:latin typeface="+mj-lt"/>
                <a:ea typeface="ヒラギノ角ゴ Pro W3" charset="0"/>
                <a:cs typeface="DIN-Regular"/>
              </a:defRPr>
            </a:lvl4pPr>
            <a:lvl5pPr marL="2057400" indent="-228600" algn="l" rtl="0" eaLnBrk="1" fontAlgn="base" hangingPunct="1">
              <a:spcBef>
                <a:spcPct val="20000"/>
              </a:spcBef>
              <a:spcAft>
                <a:spcPct val="0"/>
              </a:spcAft>
              <a:buClr>
                <a:schemeClr val="accent3"/>
              </a:buClr>
              <a:buChar char="•"/>
              <a:defRPr sz="1600" b="0" i="0">
                <a:solidFill>
                  <a:schemeClr val="tx1"/>
                </a:solidFill>
                <a:latin typeface="+mj-lt"/>
                <a:ea typeface="ヒラギノ角ゴ Pro W3" charset="0"/>
                <a:cs typeface="DIN-Regular"/>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a:lstStyle>
          <a:p>
            <a:pPr marL="342900" marR="0" lvl="0" indent="-342900" algn="l" defTabSz="914400" rtl="0" eaLnBrk="1" fontAlgn="base" latinLnBrk="0" hangingPunct="1">
              <a:lnSpc>
                <a:spcPct val="100000"/>
              </a:lnSpc>
              <a:spcBef>
                <a:spcPct val="20000"/>
              </a:spcBef>
              <a:spcAft>
                <a:spcPct val="0"/>
              </a:spcAft>
              <a:buClr>
                <a:srgbClr val="D52B17"/>
              </a:buClr>
              <a:buSzTx/>
              <a:buFont typeface="Arial" panose="020B0604020202020204" pitchFamily="34" charset="0"/>
              <a:buChar char="♦"/>
              <a:tabLst/>
              <a:defRPr/>
            </a:pPr>
            <a:r>
              <a:rPr kumimoji="0" lang="en-US" sz="1800" b="0" i="0" u="none" strike="noStrike" kern="0" cap="none" spc="0" normalizeH="0" baseline="0" noProof="0" dirty="0">
                <a:ln>
                  <a:noFill/>
                </a:ln>
                <a:solidFill>
                  <a:srgbClr val="000000"/>
                </a:solidFill>
                <a:effectLst/>
                <a:uLnTx/>
                <a:uFillTx/>
                <a:latin typeface="Arial"/>
              </a:rPr>
              <a:t>Overview of AEs</a:t>
            </a:r>
          </a:p>
          <a:p>
            <a:pPr marL="342900" marR="0" lvl="0" indent="-342900" algn="l" defTabSz="914400" rtl="0" eaLnBrk="1" fontAlgn="base" latinLnBrk="0" hangingPunct="1">
              <a:lnSpc>
                <a:spcPct val="100000"/>
              </a:lnSpc>
              <a:spcBef>
                <a:spcPct val="20000"/>
              </a:spcBef>
              <a:spcAft>
                <a:spcPct val="0"/>
              </a:spcAft>
              <a:buClr>
                <a:srgbClr val="D52B17"/>
              </a:buClr>
              <a:buSzTx/>
              <a:buFont typeface="Arial" panose="020B0604020202020204" pitchFamily="34" charset="0"/>
              <a:buChar char="♦"/>
              <a:tabLst/>
              <a:defRPr/>
            </a:pPr>
            <a:r>
              <a:rPr kumimoji="0" lang="en-US" sz="1800" b="0" i="0" u="none" strike="noStrike" kern="0" cap="none" spc="0" normalizeH="0" baseline="0" noProof="0" dirty="0">
                <a:ln>
                  <a:noFill/>
                </a:ln>
                <a:solidFill>
                  <a:srgbClr val="000000"/>
                </a:solidFill>
                <a:effectLst/>
                <a:uLnTx/>
                <a:uFillTx/>
                <a:latin typeface="Arial"/>
              </a:rPr>
              <a:t>TEAEs sorted (PT </a:t>
            </a:r>
            <a:r>
              <a:rPr kumimoji="0" lang="en-US" sz="1800" b="1" i="0" u="none" strike="noStrike" kern="0" cap="none" spc="0" normalizeH="0" baseline="0" noProof="0" dirty="0">
                <a:ln>
                  <a:noFill/>
                </a:ln>
                <a:solidFill>
                  <a:srgbClr val="000000"/>
                </a:solidFill>
                <a:effectLst/>
                <a:uLnTx/>
                <a:uFillTx/>
                <a:latin typeface="Arial"/>
              </a:rPr>
              <a:t>or</a:t>
            </a:r>
            <a:r>
              <a:rPr kumimoji="0" lang="en-US" sz="1800" b="0" i="0" u="none" strike="noStrike" kern="0" cap="none" spc="0" normalizeH="0" baseline="0" noProof="0" dirty="0">
                <a:ln>
                  <a:noFill/>
                </a:ln>
                <a:solidFill>
                  <a:srgbClr val="000000"/>
                </a:solidFill>
                <a:effectLst/>
                <a:uLnTx/>
                <a:uFillTx/>
                <a:latin typeface="Arial"/>
              </a:rPr>
              <a:t> PT within SOC)</a:t>
            </a:r>
          </a:p>
          <a:p>
            <a:pPr marL="342900" marR="0" lvl="0" indent="-342900" algn="l" defTabSz="914400" rtl="0" eaLnBrk="1" fontAlgn="base" latinLnBrk="0" hangingPunct="1">
              <a:lnSpc>
                <a:spcPct val="100000"/>
              </a:lnSpc>
              <a:spcBef>
                <a:spcPct val="20000"/>
              </a:spcBef>
              <a:spcAft>
                <a:spcPct val="0"/>
              </a:spcAft>
              <a:buClr>
                <a:srgbClr val="D52B17"/>
              </a:buClr>
              <a:buSzTx/>
              <a:buFont typeface="Arial" panose="020B0604020202020204" pitchFamily="34" charset="0"/>
              <a:buChar char="♦"/>
              <a:tabLst/>
              <a:defRPr/>
            </a:pPr>
            <a:r>
              <a:rPr kumimoji="0" lang="en-US" sz="1800" b="0" i="0" u="none" strike="noStrike" kern="0" cap="none" spc="0" normalizeH="0" baseline="0" noProof="0" dirty="0">
                <a:ln>
                  <a:noFill/>
                </a:ln>
                <a:solidFill>
                  <a:srgbClr val="000000"/>
                </a:solidFill>
                <a:effectLst/>
                <a:uLnTx/>
                <a:uFillTx/>
                <a:latin typeface="Arial"/>
              </a:rPr>
              <a:t>AEs leading to study treatment discontinuation (PT </a:t>
            </a:r>
            <a:r>
              <a:rPr kumimoji="0" lang="en-US" sz="1800" b="1" i="0" u="none" strike="noStrike" kern="0" cap="none" spc="0" normalizeH="0" baseline="0" noProof="0" dirty="0">
                <a:ln>
                  <a:noFill/>
                </a:ln>
                <a:solidFill>
                  <a:srgbClr val="000000"/>
                </a:solidFill>
                <a:effectLst/>
                <a:uLnTx/>
                <a:uFillTx/>
                <a:latin typeface="Arial"/>
              </a:rPr>
              <a:t>or</a:t>
            </a:r>
            <a:r>
              <a:rPr kumimoji="0" lang="en-US" sz="1800" b="0" i="0" u="none" strike="noStrike" kern="0" cap="none" spc="0" normalizeH="0" baseline="0" noProof="0" dirty="0">
                <a:ln>
                  <a:noFill/>
                </a:ln>
                <a:solidFill>
                  <a:srgbClr val="000000"/>
                </a:solidFill>
                <a:effectLst/>
                <a:uLnTx/>
                <a:uFillTx/>
                <a:latin typeface="Arial"/>
              </a:rPr>
              <a:t> PT within SOC)</a:t>
            </a:r>
          </a:p>
          <a:p>
            <a:pPr marL="342900" marR="0" lvl="0" indent="-342900" algn="l" defTabSz="914400" rtl="0" eaLnBrk="1" fontAlgn="base" latinLnBrk="0" hangingPunct="1">
              <a:lnSpc>
                <a:spcPct val="100000"/>
              </a:lnSpc>
              <a:spcBef>
                <a:spcPct val="20000"/>
              </a:spcBef>
              <a:spcAft>
                <a:spcPct val="0"/>
              </a:spcAft>
              <a:buClr>
                <a:srgbClr val="D52B17"/>
              </a:buClr>
              <a:buSzTx/>
              <a:buFont typeface="Arial" panose="020B0604020202020204" pitchFamily="34" charset="0"/>
              <a:buChar char="♦"/>
              <a:tabLst/>
              <a:defRPr/>
            </a:pPr>
            <a:r>
              <a:rPr kumimoji="0" lang="en-US" sz="1800" b="0" i="0" u="none" strike="noStrike" kern="0" cap="none" spc="0" normalizeH="0" baseline="0" noProof="0" dirty="0">
                <a:ln>
                  <a:noFill/>
                </a:ln>
                <a:solidFill>
                  <a:srgbClr val="000000"/>
                </a:solidFill>
                <a:effectLst/>
                <a:uLnTx/>
                <a:uFillTx/>
                <a:latin typeface="Arial"/>
              </a:rPr>
              <a:t>SAEs (PT </a:t>
            </a:r>
            <a:r>
              <a:rPr kumimoji="0" lang="en-US" sz="1800" b="1" i="0" u="none" strike="noStrike" kern="0" cap="none" spc="0" normalizeH="0" baseline="0" noProof="0" dirty="0">
                <a:ln>
                  <a:noFill/>
                </a:ln>
                <a:solidFill>
                  <a:srgbClr val="000000"/>
                </a:solidFill>
                <a:effectLst/>
                <a:uLnTx/>
                <a:uFillTx/>
                <a:latin typeface="Arial"/>
              </a:rPr>
              <a:t>or</a:t>
            </a:r>
            <a:r>
              <a:rPr kumimoji="0" lang="en-US" sz="1800" b="0" i="0" u="none" strike="noStrike" kern="0" cap="none" spc="0" normalizeH="0" baseline="0" noProof="0" dirty="0">
                <a:ln>
                  <a:noFill/>
                </a:ln>
                <a:solidFill>
                  <a:srgbClr val="000000"/>
                </a:solidFill>
                <a:effectLst/>
                <a:uLnTx/>
                <a:uFillTx/>
                <a:latin typeface="Arial"/>
              </a:rPr>
              <a:t> PT within SOC)</a:t>
            </a:r>
          </a:p>
          <a:p>
            <a:pPr marL="0" marR="0" lvl="0" indent="0" algn="l" defTabSz="914400" rtl="0" eaLnBrk="1" fontAlgn="base" latinLnBrk="0" hangingPunct="1">
              <a:lnSpc>
                <a:spcPct val="100000"/>
              </a:lnSpc>
              <a:spcBef>
                <a:spcPct val="20000"/>
              </a:spcBef>
              <a:spcAft>
                <a:spcPct val="0"/>
              </a:spcAft>
              <a:buClr>
                <a:srgbClr val="D52B17"/>
              </a:buClr>
              <a:buSzTx/>
              <a:buFont typeface="Arial" panose="020B0604020202020204" pitchFamily="34" charset="0"/>
              <a:buNone/>
              <a:tabLst/>
              <a:defRPr/>
            </a:pPr>
            <a:endParaRPr kumimoji="0" lang="en-US" sz="2400" b="0" i="0" u="none" strike="noStrike" kern="0" cap="none" spc="0" normalizeH="0" baseline="0" noProof="0" dirty="0">
              <a:ln>
                <a:noFill/>
              </a:ln>
              <a:solidFill>
                <a:srgbClr val="000000"/>
              </a:solidFill>
              <a:effectLst/>
              <a:uLnTx/>
              <a:uFillTx/>
              <a:latin typeface="Arial"/>
            </a:endParaRPr>
          </a:p>
        </p:txBody>
      </p:sp>
      <p:sp>
        <p:nvSpPr>
          <p:cNvPr id="8" name="Rounded Rectangle 7"/>
          <p:cNvSpPr/>
          <p:nvPr/>
        </p:nvSpPr>
        <p:spPr>
          <a:xfrm>
            <a:off x="7843335" y="4283658"/>
            <a:ext cx="2334087" cy="683581"/>
          </a:xfrm>
          <a:prstGeom prst="roundRect">
            <a:avLst/>
          </a:prstGeom>
          <a:solidFill>
            <a:srgbClr val="0070C0"/>
          </a:solidFill>
          <a:ln w="25400" cap="flat" cmpd="sng" algn="ctr">
            <a:solidFill>
              <a:srgbClr val="0070C0"/>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Arial"/>
                <a:ea typeface="+mn-ea"/>
                <a:cs typeface="+mn-cs"/>
              </a:rPr>
              <a:t>Percentages</a:t>
            </a:r>
          </a:p>
        </p:txBody>
      </p:sp>
    </p:spTree>
    <p:extLst>
      <p:ext uri="{BB962C8B-B14F-4D97-AF65-F5344CB8AC3E}">
        <p14:creationId xmlns:p14="http://schemas.microsoft.com/office/powerpoint/2010/main" val="35676049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Adverse Events – Time Periods</a:t>
            </a:r>
          </a:p>
        </p:txBody>
      </p:sp>
      <p:pic>
        <p:nvPicPr>
          <p:cNvPr id="5" name="Picture 4"/>
          <p:cNvPicPr>
            <a:picLocks noChangeAspect="1"/>
          </p:cNvPicPr>
          <p:nvPr/>
        </p:nvPicPr>
        <p:blipFill>
          <a:blip r:embed="rId3"/>
          <a:stretch>
            <a:fillRect/>
          </a:stretch>
        </p:blipFill>
        <p:spPr>
          <a:xfrm>
            <a:off x="674109" y="1717265"/>
            <a:ext cx="10247738" cy="2186042"/>
          </a:xfrm>
          <a:prstGeom prst="rect">
            <a:avLst/>
          </a:prstGeom>
        </p:spPr>
      </p:pic>
      <p:sp>
        <p:nvSpPr>
          <p:cNvPr id="6" name="TextBox 5"/>
          <p:cNvSpPr txBox="1"/>
          <p:nvPr/>
        </p:nvSpPr>
        <p:spPr>
          <a:xfrm>
            <a:off x="1010920" y="3999996"/>
            <a:ext cx="8780780" cy="923330"/>
          </a:xfrm>
          <a:prstGeom prst="rect">
            <a:avLst/>
          </a:prstGeom>
          <a:noFill/>
        </p:spPr>
        <p:txBody>
          <a:bodyPr wrap="square" rtlCol="0">
            <a:spAutoFit/>
          </a:bodyPr>
          <a:lstStyle/>
          <a:p>
            <a:r>
              <a:rPr lang="en-US" dirty="0"/>
              <a:t>Baseline:  All time before the first DB Dose</a:t>
            </a:r>
          </a:p>
          <a:p>
            <a:r>
              <a:rPr lang="en-US" dirty="0" err="1"/>
              <a:t>Postbaseline</a:t>
            </a:r>
            <a:r>
              <a:rPr lang="en-US" dirty="0"/>
              <a:t>:  Time from first DB dose to right before OL dose or the summary visit in DB period, whichever comes first</a:t>
            </a:r>
          </a:p>
        </p:txBody>
      </p:sp>
    </p:spTree>
    <p:extLst>
      <p:ext uri="{BB962C8B-B14F-4D97-AF65-F5344CB8AC3E}">
        <p14:creationId xmlns:p14="http://schemas.microsoft.com/office/powerpoint/2010/main" val="36918693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Adverse Events – Time Periods</a:t>
            </a:r>
          </a:p>
        </p:txBody>
      </p:sp>
      <p:sp>
        <p:nvSpPr>
          <p:cNvPr id="7" name="TextBox 6"/>
          <p:cNvSpPr txBox="1"/>
          <p:nvPr/>
        </p:nvSpPr>
        <p:spPr>
          <a:xfrm>
            <a:off x="1666058" y="993398"/>
            <a:ext cx="762000" cy="369332"/>
          </a:xfrm>
          <a:prstGeom prst="rect">
            <a:avLst/>
          </a:prstGeom>
          <a:noFill/>
        </p:spPr>
        <p:txBody>
          <a:bodyPr wrap="square" rtlCol="0">
            <a:spAutoFit/>
          </a:bodyPr>
          <a:lstStyle/>
          <a:p>
            <a:r>
              <a:rPr lang="en-US" sz="1400" dirty="0">
                <a:solidFill>
                  <a:schemeClr val="tx1">
                    <a:lumMod val="50000"/>
                    <a:lumOff val="50000"/>
                  </a:schemeClr>
                </a:solidFill>
              </a:rPr>
              <a:t>Lead-in</a:t>
            </a:r>
            <a:r>
              <a:rPr lang="en-US" dirty="0">
                <a:solidFill>
                  <a:schemeClr val="tx1">
                    <a:lumMod val="50000"/>
                    <a:lumOff val="50000"/>
                  </a:schemeClr>
                </a:solidFill>
              </a:rPr>
              <a:t> </a:t>
            </a:r>
          </a:p>
        </p:txBody>
      </p:sp>
      <p:sp>
        <p:nvSpPr>
          <p:cNvPr id="8" name="TextBox 7"/>
          <p:cNvSpPr txBox="1"/>
          <p:nvPr/>
        </p:nvSpPr>
        <p:spPr>
          <a:xfrm>
            <a:off x="3173716" y="1029048"/>
            <a:ext cx="1494413" cy="338554"/>
          </a:xfrm>
          <a:prstGeom prst="rect">
            <a:avLst/>
          </a:prstGeom>
          <a:noFill/>
        </p:spPr>
        <p:txBody>
          <a:bodyPr wrap="square" rtlCol="0">
            <a:spAutoFit/>
          </a:bodyPr>
          <a:lstStyle/>
          <a:p>
            <a:r>
              <a:rPr lang="en-US" sz="1400" dirty="0">
                <a:solidFill>
                  <a:schemeClr val="tx1">
                    <a:lumMod val="50000"/>
                    <a:lumOff val="50000"/>
                  </a:schemeClr>
                </a:solidFill>
              </a:rPr>
              <a:t>Double-blind</a:t>
            </a:r>
            <a:r>
              <a:rPr lang="en-US" sz="1200" dirty="0">
                <a:solidFill>
                  <a:schemeClr val="tx1">
                    <a:lumMod val="50000"/>
                    <a:lumOff val="50000"/>
                  </a:schemeClr>
                </a:solidFill>
              </a:rPr>
              <a:t> (DB)</a:t>
            </a:r>
            <a:r>
              <a:rPr lang="en-US" sz="1600" dirty="0">
                <a:solidFill>
                  <a:schemeClr val="tx1">
                    <a:lumMod val="50000"/>
                    <a:lumOff val="50000"/>
                  </a:schemeClr>
                </a:solidFill>
              </a:rPr>
              <a:t> </a:t>
            </a:r>
          </a:p>
        </p:txBody>
      </p:sp>
      <p:sp>
        <p:nvSpPr>
          <p:cNvPr id="9" name="TextBox 8"/>
          <p:cNvSpPr txBox="1"/>
          <p:nvPr/>
        </p:nvSpPr>
        <p:spPr>
          <a:xfrm>
            <a:off x="6627196" y="1057930"/>
            <a:ext cx="1347119" cy="523220"/>
          </a:xfrm>
          <a:prstGeom prst="rect">
            <a:avLst/>
          </a:prstGeom>
          <a:noFill/>
        </p:spPr>
        <p:txBody>
          <a:bodyPr wrap="square" rtlCol="0">
            <a:spAutoFit/>
          </a:bodyPr>
          <a:lstStyle/>
          <a:p>
            <a:r>
              <a:rPr lang="en-US" sz="1200" dirty="0">
                <a:solidFill>
                  <a:schemeClr val="tx1">
                    <a:lumMod val="50000"/>
                    <a:lumOff val="50000"/>
                  </a:schemeClr>
                </a:solidFill>
              </a:rPr>
              <a:t>Open-label (OL)</a:t>
            </a:r>
          </a:p>
          <a:p>
            <a:r>
              <a:rPr lang="en-US" sz="1600" dirty="0"/>
              <a:t> </a:t>
            </a:r>
          </a:p>
        </p:txBody>
      </p:sp>
      <p:sp>
        <p:nvSpPr>
          <p:cNvPr id="10" name="TextBox 9"/>
          <p:cNvSpPr txBox="1"/>
          <p:nvPr/>
        </p:nvSpPr>
        <p:spPr>
          <a:xfrm>
            <a:off x="8989396" y="981730"/>
            <a:ext cx="1219200" cy="369332"/>
          </a:xfrm>
          <a:prstGeom prst="rect">
            <a:avLst/>
          </a:prstGeom>
          <a:noFill/>
        </p:spPr>
        <p:txBody>
          <a:bodyPr wrap="square" rtlCol="0">
            <a:spAutoFit/>
          </a:bodyPr>
          <a:lstStyle/>
          <a:p>
            <a:r>
              <a:rPr lang="en-US" sz="1400" dirty="0">
                <a:solidFill>
                  <a:schemeClr val="tx1">
                    <a:lumMod val="50000"/>
                    <a:lumOff val="50000"/>
                  </a:schemeClr>
                </a:solidFill>
              </a:rPr>
              <a:t>Follow-up</a:t>
            </a:r>
            <a:r>
              <a:rPr lang="en-US" dirty="0"/>
              <a:t> </a:t>
            </a:r>
          </a:p>
        </p:txBody>
      </p:sp>
      <p:cxnSp>
        <p:nvCxnSpPr>
          <p:cNvPr id="11" name="Straight Connector 10"/>
          <p:cNvCxnSpPr/>
          <p:nvPr/>
        </p:nvCxnSpPr>
        <p:spPr>
          <a:xfrm flipV="1">
            <a:off x="1652744" y="2619017"/>
            <a:ext cx="8686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8850703" y="1507927"/>
            <a:ext cx="0" cy="23018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2428614" y="2121374"/>
            <a:ext cx="3188051" cy="0"/>
          </a:xfrm>
          <a:prstGeom prst="line">
            <a:avLst/>
          </a:prstGeom>
          <a:ln w="1016000">
            <a:solidFill>
              <a:schemeClr val="accent2">
                <a:alpha val="50196"/>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2423218" y="3123840"/>
            <a:ext cx="3191773" cy="0"/>
          </a:xfrm>
          <a:prstGeom prst="line">
            <a:avLst/>
          </a:prstGeom>
          <a:ln w="1016000">
            <a:solidFill>
              <a:schemeClr val="tx1">
                <a:lumMod val="50000"/>
                <a:lumOff val="50000"/>
                <a:alpha val="50196"/>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2424121" y="1402328"/>
            <a:ext cx="10529" cy="2388622"/>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188509" y="2980864"/>
            <a:ext cx="1052006" cy="369332"/>
          </a:xfrm>
          <a:prstGeom prst="rect">
            <a:avLst/>
          </a:prstGeom>
          <a:noFill/>
        </p:spPr>
        <p:txBody>
          <a:bodyPr wrap="square" rtlCol="0">
            <a:spAutoFit/>
          </a:bodyPr>
          <a:lstStyle/>
          <a:p>
            <a:r>
              <a:rPr lang="en-US" dirty="0">
                <a:solidFill>
                  <a:schemeClr val="tx1">
                    <a:lumMod val="50000"/>
                    <a:lumOff val="50000"/>
                  </a:schemeClr>
                </a:solidFill>
              </a:rPr>
              <a:t>Placebo</a:t>
            </a:r>
          </a:p>
        </p:txBody>
      </p:sp>
      <p:sp>
        <p:nvSpPr>
          <p:cNvPr id="17" name="TextBox 16"/>
          <p:cNvSpPr txBox="1"/>
          <p:nvPr/>
        </p:nvSpPr>
        <p:spPr>
          <a:xfrm>
            <a:off x="3721909" y="1999634"/>
            <a:ext cx="1302340" cy="369332"/>
          </a:xfrm>
          <a:prstGeom prst="rect">
            <a:avLst/>
          </a:prstGeom>
          <a:noFill/>
        </p:spPr>
        <p:txBody>
          <a:bodyPr wrap="square" rtlCol="0">
            <a:spAutoFit/>
          </a:bodyPr>
          <a:lstStyle/>
          <a:p>
            <a:r>
              <a:rPr lang="en-US" dirty="0">
                <a:solidFill>
                  <a:schemeClr val="accent2">
                    <a:lumMod val="75000"/>
                  </a:schemeClr>
                </a:solidFill>
              </a:rPr>
              <a:t>Study Drug</a:t>
            </a:r>
          </a:p>
        </p:txBody>
      </p:sp>
      <p:sp>
        <p:nvSpPr>
          <p:cNvPr id="18" name="TextBox 17"/>
          <p:cNvSpPr txBox="1"/>
          <p:nvPr/>
        </p:nvSpPr>
        <p:spPr>
          <a:xfrm>
            <a:off x="6639600" y="2438281"/>
            <a:ext cx="1272222" cy="369332"/>
          </a:xfrm>
          <a:prstGeom prst="rect">
            <a:avLst/>
          </a:prstGeom>
          <a:noFill/>
        </p:spPr>
        <p:txBody>
          <a:bodyPr wrap="square" rtlCol="0">
            <a:spAutoFit/>
          </a:bodyPr>
          <a:lstStyle/>
          <a:p>
            <a:r>
              <a:rPr lang="en-US" dirty="0">
                <a:solidFill>
                  <a:schemeClr val="accent2">
                    <a:lumMod val="75000"/>
                  </a:schemeClr>
                </a:solidFill>
              </a:rPr>
              <a:t>Study Drug</a:t>
            </a:r>
          </a:p>
        </p:txBody>
      </p:sp>
      <p:sp>
        <p:nvSpPr>
          <p:cNvPr id="20" name="TextBox 19"/>
          <p:cNvSpPr txBox="1"/>
          <p:nvPr/>
        </p:nvSpPr>
        <p:spPr>
          <a:xfrm>
            <a:off x="5636596" y="2495550"/>
            <a:ext cx="519694" cy="338554"/>
          </a:xfrm>
          <a:prstGeom prst="rect">
            <a:avLst/>
          </a:prstGeom>
          <a:noFill/>
          <a:ln>
            <a:noFill/>
          </a:ln>
        </p:spPr>
        <p:txBody>
          <a:bodyPr wrap="none" rtlCol="0">
            <a:spAutoFit/>
          </a:bodyPr>
          <a:lstStyle/>
          <a:p>
            <a:r>
              <a:rPr lang="en-US" sz="800" dirty="0">
                <a:solidFill>
                  <a:schemeClr val="accent3">
                    <a:lumMod val="75000"/>
                  </a:schemeClr>
                </a:solidFill>
              </a:rPr>
              <a:t>First  OL</a:t>
            </a:r>
          </a:p>
          <a:p>
            <a:r>
              <a:rPr lang="en-US" sz="800" dirty="0">
                <a:solidFill>
                  <a:schemeClr val="accent3">
                    <a:lumMod val="75000"/>
                  </a:schemeClr>
                </a:solidFill>
              </a:rPr>
              <a:t>Dose</a:t>
            </a:r>
          </a:p>
        </p:txBody>
      </p:sp>
      <p:sp>
        <p:nvSpPr>
          <p:cNvPr id="21" name="TextBox 20"/>
          <p:cNvSpPr txBox="1"/>
          <p:nvPr/>
        </p:nvSpPr>
        <p:spPr>
          <a:xfrm>
            <a:off x="8216622" y="2495550"/>
            <a:ext cx="484428" cy="338554"/>
          </a:xfrm>
          <a:prstGeom prst="rect">
            <a:avLst/>
          </a:prstGeom>
          <a:noFill/>
          <a:ln>
            <a:noFill/>
          </a:ln>
        </p:spPr>
        <p:txBody>
          <a:bodyPr wrap="none" rtlCol="0">
            <a:spAutoFit/>
          </a:bodyPr>
          <a:lstStyle/>
          <a:p>
            <a:r>
              <a:rPr lang="en-US" sz="800" dirty="0">
                <a:solidFill>
                  <a:schemeClr val="accent3">
                    <a:lumMod val="75000"/>
                  </a:schemeClr>
                </a:solidFill>
              </a:rPr>
              <a:t>Last OL</a:t>
            </a:r>
          </a:p>
          <a:p>
            <a:r>
              <a:rPr lang="en-US" sz="800" dirty="0">
                <a:solidFill>
                  <a:schemeClr val="accent3">
                    <a:lumMod val="75000"/>
                  </a:schemeClr>
                </a:solidFill>
              </a:rPr>
              <a:t>Dose</a:t>
            </a:r>
          </a:p>
        </p:txBody>
      </p:sp>
      <p:sp>
        <p:nvSpPr>
          <p:cNvPr id="22" name="TextBox 21"/>
          <p:cNvSpPr txBox="1"/>
          <p:nvPr/>
        </p:nvSpPr>
        <p:spPr>
          <a:xfrm>
            <a:off x="1603566" y="4476751"/>
            <a:ext cx="8673486" cy="646331"/>
          </a:xfrm>
          <a:prstGeom prst="rect">
            <a:avLst/>
          </a:prstGeom>
          <a:noFill/>
        </p:spPr>
        <p:txBody>
          <a:bodyPr wrap="square" rtlCol="0">
            <a:spAutoFit/>
          </a:bodyPr>
          <a:lstStyle/>
          <a:p>
            <a:r>
              <a:rPr lang="en-US" dirty="0">
                <a:solidFill>
                  <a:srgbClr val="00CC66"/>
                </a:solidFill>
              </a:rPr>
              <a:t>The above illustrates the cohorts and what part are included in the ‘During Study Drug Treatment and After’ analysis. </a:t>
            </a:r>
            <a:r>
              <a:rPr lang="en-US" b="1" dirty="0">
                <a:solidFill>
                  <a:srgbClr val="00CC66"/>
                </a:solidFill>
              </a:rPr>
              <a:t>Both cohorts will be pooled together in the analysis.</a:t>
            </a:r>
          </a:p>
        </p:txBody>
      </p:sp>
      <p:sp>
        <p:nvSpPr>
          <p:cNvPr id="23" name="5-Point Star 22"/>
          <p:cNvSpPr/>
          <p:nvPr/>
        </p:nvSpPr>
        <p:spPr>
          <a:xfrm>
            <a:off x="5802703" y="2419350"/>
            <a:ext cx="76200" cy="76200"/>
          </a:xfrm>
          <a:prstGeom prst="star5">
            <a:avLst/>
          </a:prstGeom>
          <a:solidFill>
            <a:srgbClr val="7030A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24" name="TextBox 23"/>
          <p:cNvSpPr txBox="1"/>
          <p:nvPr/>
        </p:nvSpPr>
        <p:spPr>
          <a:xfrm>
            <a:off x="5636596" y="2495550"/>
            <a:ext cx="519694" cy="338554"/>
          </a:xfrm>
          <a:prstGeom prst="rect">
            <a:avLst/>
          </a:prstGeom>
          <a:noFill/>
          <a:ln>
            <a:noFill/>
          </a:ln>
        </p:spPr>
        <p:txBody>
          <a:bodyPr wrap="none" rtlCol="0">
            <a:spAutoFit/>
          </a:bodyPr>
          <a:lstStyle/>
          <a:p>
            <a:r>
              <a:rPr lang="en-US" sz="800" dirty="0">
                <a:solidFill>
                  <a:schemeClr val="accent3">
                    <a:lumMod val="75000"/>
                  </a:schemeClr>
                </a:solidFill>
              </a:rPr>
              <a:t>First  OL</a:t>
            </a:r>
          </a:p>
          <a:p>
            <a:r>
              <a:rPr lang="en-US" sz="800" dirty="0">
                <a:solidFill>
                  <a:schemeClr val="accent3">
                    <a:lumMod val="75000"/>
                  </a:schemeClr>
                </a:solidFill>
              </a:rPr>
              <a:t>Dose</a:t>
            </a:r>
          </a:p>
        </p:txBody>
      </p:sp>
      <p:sp>
        <p:nvSpPr>
          <p:cNvPr id="25" name="TextBox 24"/>
          <p:cNvSpPr txBox="1"/>
          <p:nvPr/>
        </p:nvSpPr>
        <p:spPr>
          <a:xfrm>
            <a:off x="8216622" y="2495550"/>
            <a:ext cx="484428" cy="338554"/>
          </a:xfrm>
          <a:prstGeom prst="rect">
            <a:avLst/>
          </a:prstGeom>
          <a:noFill/>
          <a:ln>
            <a:noFill/>
          </a:ln>
        </p:spPr>
        <p:txBody>
          <a:bodyPr wrap="none" rtlCol="0">
            <a:spAutoFit/>
          </a:bodyPr>
          <a:lstStyle/>
          <a:p>
            <a:r>
              <a:rPr lang="en-US" sz="800" dirty="0">
                <a:solidFill>
                  <a:schemeClr val="accent3">
                    <a:lumMod val="75000"/>
                  </a:schemeClr>
                </a:solidFill>
              </a:rPr>
              <a:t>Last OL</a:t>
            </a:r>
          </a:p>
          <a:p>
            <a:r>
              <a:rPr lang="en-US" sz="800" dirty="0">
                <a:solidFill>
                  <a:schemeClr val="accent3">
                    <a:lumMod val="75000"/>
                  </a:schemeClr>
                </a:solidFill>
              </a:rPr>
              <a:t>Dose</a:t>
            </a:r>
          </a:p>
        </p:txBody>
      </p:sp>
      <p:sp>
        <p:nvSpPr>
          <p:cNvPr id="26" name="TextBox 25"/>
          <p:cNvSpPr txBox="1"/>
          <p:nvPr/>
        </p:nvSpPr>
        <p:spPr>
          <a:xfrm>
            <a:off x="2437396" y="2585459"/>
            <a:ext cx="546945" cy="369332"/>
          </a:xfrm>
          <a:prstGeom prst="rect">
            <a:avLst/>
          </a:prstGeom>
          <a:noFill/>
          <a:ln>
            <a:noFill/>
          </a:ln>
        </p:spPr>
        <p:txBody>
          <a:bodyPr wrap="none" rtlCol="0">
            <a:spAutoFit/>
          </a:bodyPr>
          <a:lstStyle/>
          <a:p>
            <a:r>
              <a:rPr lang="en-US" sz="900" dirty="0">
                <a:solidFill>
                  <a:srgbClr val="FF0000"/>
                </a:solidFill>
              </a:rPr>
              <a:t>First DB</a:t>
            </a:r>
          </a:p>
          <a:p>
            <a:r>
              <a:rPr lang="en-US" sz="900" dirty="0">
                <a:solidFill>
                  <a:srgbClr val="FF0000"/>
                </a:solidFill>
              </a:rPr>
              <a:t>Dose</a:t>
            </a:r>
          </a:p>
        </p:txBody>
      </p:sp>
      <p:sp>
        <p:nvSpPr>
          <p:cNvPr id="27" name="5-Point Star 26"/>
          <p:cNvSpPr/>
          <p:nvPr/>
        </p:nvSpPr>
        <p:spPr>
          <a:xfrm>
            <a:off x="2602303" y="2419350"/>
            <a:ext cx="76200" cy="76200"/>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5-Point Star 27"/>
          <p:cNvSpPr/>
          <p:nvPr/>
        </p:nvSpPr>
        <p:spPr>
          <a:xfrm>
            <a:off x="5193103" y="2419350"/>
            <a:ext cx="76200" cy="76200"/>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4934916" y="2583687"/>
            <a:ext cx="529312" cy="369332"/>
          </a:xfrm>
          <a:prstGeom prst="rect">
            <a:avLst/>
          </a:prstGeom>
          <a:noFill/>
          <a:ln>
            <a:noFill/>
          </a:ln>
        </p:spPr>
        <p:txBody>
          <a:bodyPr wrap="none" rtlCol="0">
            <a:spAutoFit/>
          </a:bodyPr>
          <a:lstStyle/>
          <a:p>
            <a:r>
              <a:rPr lang="en-US" sz="900" dirty="0">
                <a:solidFill>
                  <a:srgbClr val="FF0000"/>
                </a:solidFill>
              </a:rPr>
              <a:t>Last DB</a:t>
            </a:r>
          </a:p>
          <a:p>
            <a:r>
              <a:rPr lang="en-US" sz="900" dirty="0">
                <a:solidFill>
                  <a:srgbClr val="FF0000"/>
                </a:solidFill>
              </a:rPr>
              <a:t>Dose</a:t>
            </a:r>
          </a:p>
        </p:txBody>
      </p:sp>
      <p:cxnSp>
        <p:nvCxnSpPr>
          <p:cNvPr id="30" name="Straight Connector 29"/>
          <p:cNvCxnSpPr/>
          <p:nvPr/>
        </p:nvCxnSpPr>
        <p:spPr>
          <a:xfrm>
            <a:off x="5557574" y="2619017"/>
            <a:ext cx="3301081" cy="0"/>
          </a:xfrm>
          <a:prstGeom prst="line">
            <a:avLst/>
          </a:prstGeom>
          <a:ln w="2019300">
            <a:solidFill>
              <a:schemeClr val="accent2">
                <a:alpha val="50196"/>
              </a:schemeClr>
            </a:solidFill>
            <a:prstDash val="solid"/>
          </a:ln>
        </p:spPr>
        <p:style>
          <a:lnRef idx="1">
            <a:schemeClr val="accent1"/>
          </a:lnRef>
          <a:fillRef idx="0">
            <a:schemeClr val="accent1"/>
          </a:fillRef>
          <a:effectRef idx="0">
            <a:schemeClr val="accent1"/>
          </a:effectRef>
          <a:fontRef idx="minor">
            <a:schemeClr val="tx1"/>
          </a:fontRef>
        </p:style>
      </p:cxnSp>
      <p:sp>
        <p:nvSpPr>
          <p:cNvPr id="31" name="5-Point Star 30"/>
          <p:cNvSpPr/>
          <p:nvPr/>
        </p:nvSpPr>
        <p:spPr>
          <a:xfrm>
            <a:off x="8393503" y="2419350"/>
            <a:ext cx="76200" cy="76200"/>
          </a:xfrm>
          <a:prstGeom prst="star5">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Connector 31"/>
          <p:cNvCxnSpPr/>
          <p:nvPr/>
        </p:nvCxnSpPr>
        <p:spPr>
          <a:xfrm>
            <a:off x="2664796" y="1885950"/>
            <a:ext cx="7674748" cy="0"/>
          </a:xfrm>
          <a:prstGeom prst="line">
            <a:avLst/>
          </a:prstGeom>
          <a:ln w="1270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5896443" y="3284611"/>
            <a:ext cx="4443101" cy="18064"/>
          </a:xfrm>
          <a:prstGeom prst="line">
            <a:avLst/>
          </a:prstGeom>
          <a:ln w="127000">
            <a:solidFill>
              <a:srgbClr val="7030A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18139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50" y="420273"/>
            <a:ext cx="1826560" cy="2746260"/>
          </a:xfrm>
          <a:prstGeom prst="rect">
            <a:avLst/>
          </a:prstGeom>
        </p:spPr>
        <p:txBody>
          <a:bodyPr/>
          <a:lstStyle/>
          <a:p>
            <a:pPr algn="l"/>
            <a:r>
              <a:rPr lang="en-US" sz="2400" b="1" dirty="0">
                <a:solidFill>
                  <a:srgbClr val="663F64"/>
                </a:solidFill>
                <a:latin typeface="Helvetica Neue"/>
                <a:cs typeface="Helvetica Neue"/>
              </a:rPr>
              <a:t>Adverse Events – Treatment Period Shell</a:t>
            </a:r>
          </a:p>
        </p:txBody>
      </p:sp>
      <p:pic>
        <p:nvPicPr>
          <p:cNvPr id="3" name="Picture 2"/>
          <p:cNvPicPr>
            <a:picLocks noChangeAspect="1"/>
          </p:cNvPicPr>
          <p:nvPr/>
        </p:nvPicPr>
        <p:blipFill>
          <a:blip r:embed="rId3"/>
          <a:stretch>
            <a:fillRect/>
          </a:stretch>
        </p:blipFill>
        <p:spPr>
          <a:xfrm>
            <a:off x="2102910" y="592074"/>
            <a:ext cx="9462556" cy="4672661"/>
          </a:xfrm>
          <a:prstGeom prst="rect">
            <a:avLst/>
          </a:prstGeom>
        </p:spPr>
      </p:pic>
      <p:sp>
        <p:nvSpPr>
          <p:cNvPr id="4" name="Rounded Rectangle 3"/>
          <p:cNvSpPr/>
          <p:nvPr/>
        </p:nvSpPr>
        <p:spPr>
          <a:xfrm>
            <a:off x="276350" y="2868929"/>
            <a:ext cx="1826560" cy="125730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T1 = Low dose</a:t>
            </a:r>
          </a:p>
          <a:p>
            <a:pPr algn="ctr"/>
            <a:r>
              <a:rPr lang="en-US" dirty="0"/>
              <a:t>T2 = High dose</a:t>
            </a:r>
          </a:p>
          <a:p>
            <a:pPr algn="ctr"/>
            <a:r>
              <a:rPr lang="en-US" dirty="0"/>
              <a:t>PL=placebo</a:t>
            </a:r>
          </a:p>
        </p:txBody>
      </p:sp>
    </p:spTree>
    <p:extLst>
      <p:ext uri="{BB962C8B-B14F-4D97-AF65-F5344CB8AC3E}">
        <p14:creationId xmlns:p14="http://schemas.microsoft.com/office/powerpoint/2010/main" val="39224286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50" y="420273"/>
            <a:ext cx="1826560" cy="2746260"/>
          </a:xfrm>
          <a:prstGeom prst="rect">
            <a:avLst/>
          </a:prstGeom>
        </p:spPr>
        <p:txBody>
          <a:bodyPr/>
          <a:lstStyle/>
          <a:p>
            <a:pPr algn="l"/>
            <a:r>
              <a:rPr lang="en-US" sz="2400" b="1" dirty="0">
                <a:solidFill>
                  <a:srgbClr val="663F64"/>
                </a:solidFill>
                <a:latin typeface="Helvetica Neue"/>
                <a:cs typeface="Helvetica Neue"/>
              </a:rPr>
              <a:t>Adverse Events – Maximum Severity Shell</a:t>
            </a:r>
          </a:p>
        </p:txBody>
      </p:sp>
      <p:pic>
        <p:nvPicPr>
          <p:cNvPr id="4" name="Picture 3"/>
          <p:cNvPicPr>
            <a:picLocks noChangeAspect="1"/>
          </p:cNvPicPr>
          <p:nvPr/>
        </p:nvPicPr>
        <p:blipFill>
          <a:blip r:embed="rId3"/>
          <a:stretch>
            <a:fillRect/>
          </a:stretch>
        </p:blipFill>
        <p:spPr>
          <a:xfrm>
            <a:off x="2684801" y="498764"/>
            <a:ext cx="8172283" cy="5135826"/>
          </a:xfrm>
          <a:prstGeom prst="rect">
            <a:avLst/>
          </a:prstGeom>
        </p:spPr>
      </p:pic>
      <p:sp>
        <p:nvSpPr>
          <p:cNvPr id="5" name="Rounded Rectangle 4"/>
          <p:cNvSpPr/>
          <p:nvPr/>
        </p:nvSpPr>
        <p:spPr>
          <a:xfrm>
            <a:off x="276350" y="2868929"/>
            <a:ext cx="1826560" cy="125730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T1 = Low dose</a:t>
            </a:r>
          </a:p>
          <a:p>
            <a:pPr algn="ctr"/>
            <a:r>
              <a:rPr lang="en-US" dirty="0"/>
              <a:t>T2 = High dose</a:t>
            </a:r>
          </a:p>
          <a:p>
            <a:pPr algn="ctr"/>
            <a:r>
              <a:rPr lang="en-US" dirty="0"/>
              <a:t>PL=placebo</a:t>
            </a:r>
          </a:p>
        </p:txBody>
      </p:sp>
    </p:spTree>
    <p:extLst>
      <p:ext uri="{BB962C8B-B14F-4D97-AF65-F5344CB8AC3E}">
        <p14:creationId xmlns:p14="http://schemas.microsoft.com/office/powerpoint/2010/main" val="441249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50" y="420273"/>
            <a:ext cx="1826560" cy="2746260"/>
          </a:xfrm>
          <a:prstGeom prst="rect">
            <a:avLst/>
          </a:prstGeom>
        </p:spPr>
        <p:txBody>
          <a:bodyPr/>
          <a:lstStyle/>
          <a:p>
            <a:pPr algn="l"/>
            <a:r>
              <a:rPr lang="en-US" sz="2400" b="1" dirty="0">
                <a:solidFill>
                  <a:srgbClr val="663F64"/>
                </a:solidFill>
                <a:latin typeface="Helvetica Neue"/>
                <a:cs typeface="Helvetica Neue"/>
              </a:rPr>
              <a:t>Adverse Events – Treatment Period Shell</a:t>
            </a:r>
          </a:p>
        </p:txBody>
      </p:sp>
      <p:pic>
        <p:nvPicPr>
          <p:cNvPr id="4" name="Picture 3"/>
          <p:cNvPicPr>
            <a:picLocks noChangeAspect="1"/>
          </p:cNvPicPr>
          <p:nvPr/>
        </p:nvPicPr>
        <p:blipFill>
          <a:blip r:embed="rId3"/>
          <a:stretch>
            <a:fillRect/>
          </a:stretch>
        </p:blipFill>
        <p:spPr>
          <a:xfrm>
            <a:off x="3498826" y="420273"/>
            <a:ext cx="6413548" cy="4950381"/>
          </a:xfrm>
          <a:prstGeom prst="rect">
            <a:avLst/>
          </a:prstGeom>
        </p:spPr>
      </p:pic>
    </p:spTree>
    <p:extLst>
      <p:ext uri="{BB962C8B-B14F-4D97-AF65-F5344CB8AC3E}">
        <p14:creationId xmlns:p14="http://schemas.microsoft.com/office/powerpoint/2010/main" val="25354837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50" y="420273"/>
            <a:ext cx="1826560" cy="2746260"/>
          </a:xfrm>
          <a:prstGeom prst="rect">
            <a:avLst/>
          </a:prstGeom>
        </p:spPr>
        <p:txBody>
          <a:bodyPr/>
          <a:lstStyle/>
          <a:p>
            <a:pPr algn="l"/>
            <a:r>
              <a:rPr lang="en-US" sz="2400" b="1" dirty="0">
                <a:solidFill>
                  <a:srgbClr val="663F64"/>
                </a:solidFill>
                <a:latin typeface="Helvetica Neue"/>
                <a:cs typeface="Helvetica Neue"/>
              </a:rPr>
              <a:t>Adverse Events – During Study Drug and During Study </a:t>
            </a:r>
            <a:r>
              <a:rPr lang="en-US" sz="2400" b="1" dirty="0" err="1">
                <a:solidFill>
                  <a:srgbClr val="663F64"/>
                </a:solidFill>
                <a:latin typeface="Helvetica Neue"/>
                <a:cs typeface="Helvetica Neue"/>
              </a:rPr>
              <a:t>Drug+After</a:t>
            </a:r>
            <a:endParaRPr lang="en-US" sz="2400" b="1" dirty="0">
              <a:solidFill>
                <a:srgbClr val="663F64"/>
              </a:solidFill>
              <a:latin typeface="Helvetica Neue"/>
              <a:cs typeface="Helvetica Neue"/>
            </a:endParaRPr>
          </a:p>
        </p:txBody>
      </p:sp>
      <p:pic>
        <p:nvPicPr>
          <p:cNvPr id="5" name="Picture 4"/>
          <p:cNvPicPr>
            <a:picLocks noChangeAspect="1"/>
          </p:cNvPicPr>
          <p:nvPr/>
        </p:nvPicPr>
        <p:blipFill>
          <a:blip r:embed="rId3"/>
          <a:stretch>
            <a:fillRect/>
          </a:stretch>
        </p:blipFill>
        <p:spPr>
          <a:xfrm>
            <a:off x="2707957" y="518160"/>
            <a:ext cx="8353425" cy="4495800"/>
          </a:xfrm>
          <a:prstGeom prst="rect">
            <a:avLst/>
          </a:prstGeom>
        </p:spPr>
      </p:pic>
    </p:spTree>
    <p:extLst>
      <p:ext uri="{BB962C8B-B14F-4D97-AF65-F5344CB8AC3E}">
        <p14:creationId xmlns:p14="http://schemas.microsoft.com/office/powerpoint/2010/main" val="27664594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Adverse Events – Rationale</a:t>
            </a:r>
          </a:p>
        </p:txBody>
      </p:sp>
      <p:sp>
        <p:nvSpPr>
          <p:cNvPr id="5" name="Text Placeholder 2"/>
          <p:cNvSpPr txBox="1">
            <a:spLocks/>
          </p:cNvSpPr>
          <p:nvPr/>
        </p:nvSpPr>
        <p:spPr>
          <a:xfrm>
            <a:off x="1049867" y="1391245"/>
            <a:ext cx="4040188" cy="479822"/>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Study Drug vs Placebo	</a:t>
            </a:r>
          </a:p>
        </p:txBody>
      </p:sp>
      <p:sp>
        <p:nvSpPr>
          <p:cNvPr id="6" name="Content Placeholder 3"/>
          <p:cNvSpPr>
            <a:spLocks noGrp="1"/>
          </p:cNvSpPr>
          <p:nvPr>
            <p:ph sz="half" idx="4294967295"/>
          </p:nvPr>
        </p:nvSpPr>
        <p:spPr>
          <a:xfrm>
            <a:off x="1049867" y="2520306"/>
            <a:ext cx="4040188" cy="2647288"/>
          </a:xfrm>
          <a:prstGeom prst="rect">
            <a:avLst/>
          </a:prstGeom>
        </p:spPr>
        <p:txBody>
          <a:bodyPr/>
          <a:lstStyle/>
          <a:p>
            <a:pPr lvl="1"/>
            <a:r>
              <a:rPr lang="en-US" sz="2400" dirty="0">
                <a:latin typeface="Helvetica Neue"/>
              </a:rPr>
              <a:t>Provides strength of evidence for an imbalance with placebo and magnitude of effect (part of ADR determination)</a:t>
            </a:r>
          </a:p>
        </p:txBody>
      </p:sp>
      <p:sp>
        <p:nvSpPr>
          <p:cNvPr id="7" name="Text Placeholder 4"/>
          <p:cNvSpPr txBox="1">
            <a:spLocks/>
          </p:cNvSpPr>
          <p:nvPr/>
        </p:nvSpPr>
        <p:spPr>
          <a:xfrm>
            <a:off x="5863573" y="1153333"/>
            <a:ext cx="4786840" cy="151315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During Study Drug and During Study </a:t>
            </a:r>
            <a:r>
              <a:rPr lang="en-US" dirty="0" err="1"/>
              <a:t>Drug+After</a:t>
            </a:r>
            <a:endParaRPr lang="en-US" dirty="0"/>
          </a:p>
        </p:txBody>
      </p:sp>
      <p:sp>
        <p:nvSpPr>
          <p:cNvPr id="8" name="Content Placeholder 5"/>
          <p:cNvSpPr>
            <a:spLocks noGrp="1"/>
          </p:cNvSpPr>
          <p:nvPr>
            <p:ph sz="quarter" idx="4294967295"/>
          </p:nvPr>
        </p:nvSpPr>
        <p:spPr>
          <a:xfrm>
            <a:off x="5863573" y="2370701"/>
            <a:ext cx="5126160" cy="2963466"/>
          </a:xfrm>
          <a:prstGeom prst="rect">
            <a:avLst/>
          </a:prstGeom>
        </p:spPr>
        <p:txBody>
          <a:bodyPr/>
          <a:lstStyle/>
          <a:p>
            <a:pPr lvl="1"/>
            <a:r>
              <a:rPr lang="en-US" sz="2000" u="sng" dirty="0">
                <a:latin typeface="Helvetica Neue"/>
              </a:rPr>
              <a:t>During SD:</a:t>
            </a:r>
            <a:r>
              <a:rPr lang="en-US" sz="2000" dirty="0">
                <a:latin typeface="Helvetica Neue"/>
              </a:rPr>
              <a:t> Provides a way to see all events – looking for the more rare events, and late onset events that might require case reviews</a:t>
            </a:r>
          </a:p>
          <a:p>
            <a:pPr lvl="1"/>
            <a:r>
              <a:rPr lang="en-US" sz="2000" u="sng" dirty="0">
                <a:latin typeface="Helvetica Neue"/>
              </a:rPr>
              <a:t>During </a:t>
            </a:r>
            <a:r>
              <a:rPr lang="en-US" sz="2000" u="sng" dirty="0" err="1">
                <a:latin typeface="Helvetica Neue"/>
              </a:rPr>
              <a:t>SD+After</a:t>
            </a:r>
            <a:r>
              <a:rPr lang="en-US" sz="2000" dirty="0">
                <a:latin typeface="Helvetica Neue"/>
              </a:rPr>
              <a:t>:  Same as During SD except takes the conservative approach by assuming any event after treatment could be due to treatment</a:t>
            </a:r>
          </a:p>
          <a:p>
            <a:endParaRPr lang="en-US" dirty="0"/>
          </a:p>
          <a:p>
            <a:endParaRPr lang="en-US" dirty="0"/>
          </a:p>
        </p:txBody>
      </p:sp>
    </p:spTree>
    <p:extLst>
      <p:ext uri="{BB962C8B-B14F-4D97-AF65-F5344CB8AC3E}">
        <p14:creationId xmlns:p14="http://schemas.microsoft.com/office/powerpoint/2010/main" val="41541615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50" y="420273"/>
            <a:ext cx="2534584" cy="2051994"/>
          </a:xfrm>
          <a:prstGeom prst="rect">
            <a:avLst/>
          </a:prstGeom>
        </p:spPr>
        <p:txBody>
          <a:bodyPr/>
          <a:lstStyle/>
          <a:p>
            <a:pPr algn="l"/>
            <a:r>
              <a:rPr lang="en-US" sz="3600" b="1" dirty="0">
                <a:solidFill>
                  <a:srgbClr val="663F64"/>
                </a:solidFill>
                <a:latin typeface="Helvetica Neue"/>
                <a:cs typeface="Helvetica Neue"/>
              </a:rPr>
              <a:t>Adverse Events – Rationale</a:t>
            </a:r>
          </a:p>
        </p:txBody>
      </p:sp>
      <p:graphicFrame>
        <p:nvGraphicFramePr>
          <p:cNvPr id="5" name="Content Placeholder 6"/>
          <p:cNvGraphicFramePr>
            <a:graphicFrameLocks noGrp="1"/>
          </p:cNvGraphicFramePr>
          <p:nvPr>
            <p:ph idx="4294967295"/>
            <p:extLst>
              <p:ext uri="{D42A27DB-BD31-4B8C-83A1-F6EECF244321}">
                <p14:modId xmlns:p14="http://schemas.microsoft.com/office/powerpoint/2010/main" val="1714424485"/>
              </p:ext>
            </p:extLst>
          </p:nvPr>
        </p:nvGraphicFramePr>
        <p:xfrm>
          <a:off x="2607734" y="534573"/>
          <a:ext cx="9127066" cy="4412268"/>
        </p:xfrm>
        <a:graphic>
          <a:graphicData uri="http://schemas.openxmlformats.org/drawingml/2006/table">
            <a:tbl>
              <a:tblPr firstRow="1" bandRow="1">
                <a:tableStyleId>{5C22544A-7EE6-4342-B048-85BDC9FD1C3A}</a:tableStyleId>
              </a:tblPr>
              <a:tblGrid>
                <a:gridCol w="2968511">
                  <a:extLst>
                    <a:ext uri="{9D8B030D-6E8A-4147-A177-3AD203B41FA5}">
                      <a16:colId xmlns:a16="http://schemas.microsoft.com/office/drawing/2014/main" val="1683320121"/>
                    </a:ext>
                  </a:extLst>
                </a:gridCol>
                <a:gridCol w="6158555">
                  <a:extLst>
                    <a:ext uri="{9D8B030D-6E8A-4147-A177-3AD203B41FA5}">
                      <a16:colId xmlns:a16="http://schemas.microsoft.com/office/drawing/2014/main" val="3284732430"/>
                    </a:ext>
                  </a:extLst>
                </a:gridCol>
              </a:tblGrid>
              <a:tr h="396655">
                <a:tc>
                  <a:txBody>
                    <a:bodyPr/>
                    <a:lstStyle/>
                    <a:p>
                      <a:r>
                        <a:rPr lang="en-US" sz="1600" dirty="0"/>
                        <a:t>Table</a:t>
                      </a:r>
                    </a:p>
                  </a:txBody>
                  <a:tcPr/>
                </a:tc>
                <a:tc>
                  <a:txBody>
                    <a:bodyPr/>
                    <a:lstStyle/>
                    <a:p>
                      <a:r>
                        <a:rPr lang="en-US" sz="1600" dirty="0"/>
                        <a:t>Rationale</a:t>
                      </a:r>
                    </a:p>
                  </a:txBody>
                  <a:tcPr/>
                </a:tc>
                <a:extLst>
                  <a:ext uri="{0D108BD9-81ED-4DB2-BD59-A6C34878D82A}">
                    <a16:rowId xmlns:a16="http://schemas.microsoft.com/office/drawing/2014/main" val="3508686048"/>
                  </a:ext>
                </a:extLst>
              </a:tr>
              <a:tr h="5408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Overview of AEs</a:t>
                      </a:r>
                    </a:p>
                    <a:p>
                      <a:endParaRPr lang="en-US" sz="1600" dirty="0"/>
                    </a:p>
                  </a:txBody>
                  <a:tcPr/>
                </a:tc>
                <a:tc>
                  <a:txBody>
                    <a:bodyPr/>
                    <a:lstStyle/>
                    <a:p>
                      <a:r>
                        <a:rPr lang="en-US" sz="1600" dirty="0"/>
                        <a:t>Provides a nice summary for</a:t>
                      </a:r>
                      <a:r>
                        <a:rPr lang="en-US" sz="1600" baseline="0" dirty="0"/>
                        <a:t> CSR purposes</a:t>
                      </a:r>
                      <a:endParaRPr lang="en-US" sz="1600" dirty="0"/>
                    </a:p>
                  </a:txBody>
                  <a:tcPr/>
                </a:tc>
                <a:extLst>
                  <a:ext uri="{0D108BD9-81ED-4DB2-BD59-A6C34878D82A}">
                    <a16:rowId xmlns:a16="http://schemas.microsoft.com/office/drawing/2014/main" val="1094846553"/>
                  </a:ext>
                </a:extLst>
              </a:tr>
              <a:tr h="5408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TEAEs sorted by decreasing frequency across PTs within SOC </a:t>
                      </a:r>
                    </a:p>
                  </a:txBody>
                  <a:tcPr/>
                </a:tc>
                <a:tc>
                  <a:txBody>
                    <a:bodyPr/>
                    <a:lstStyle/>
                    <a:p>
                      <a:r>
                        <a:rPr lang="en-US" sz="1600" dirty="0"/>
                        <a:t>Used to</a:t>
                      </a:r>
                      <a:r>
                        <a:rPr lang="en-US" sz="1600" baseline="0" dirty="0"/>
                        <a:t> look</a:t>
                      </a:r>
                      <a:r>
                        <a:rPr lang="en-US" sz="1600" dirty="0"/>
                        <a:t> for events with strong evidence for an imbalance</a:t>
                      </a:r>
                      <a:r>
                        <a:rPr lang="en-US" sz="1600" baseline="0" dirty="0"/>
                        <a:t>, high magnitude of effect, or noteworthy based on clinical judgment </a:t>
                      </a:r>
                      <a:endParaRPr lang="en-US" sz="1600" dirty="0"/>
                    </a:p>
                  </a:txBody>
                  <a:tcPr/>
                </a:tc>
                <a:extLst>
                  <a:ext uri="{0D108BD9-81ED-4DB2-BD59-A6C34878D82A}">
                    <a16:rowId xmlns:a16="http://schemas.microsoft.com/office/drawing/2014/main" val="2189377966"/>
                  </a:ext>
                </a:extLst>
              </a:tr>
              <a:tr h="5408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TEAEs sorted by decreasing</a:t>
                      </a:r>
                      <a:r>
                        <a:rPr lang="en-US" sz="1600" baseline="0" dirty="0"/>
                        <a:t> frequency across </a:t>
                      </a:r>
                      <a:r>
                        <a:rPr lang="en-US" sz="1600" dirty="0"/>
                        <a:t>PTs</a:t>
                      </a:r>
                    </a:p>
                  </a:txBody>
                  <a:tcPr/>
                </a:tc>
                <a:tc>
                  <a:txBody>
                    <a:bodyPr/>
                    <a:lstStyle/>
                    <a:p>
                      <a:r>
                        <a:rPr lang="en-US" sz="1600" dirty="0"/>
                        <a:t>Same as above, but offers a different</a:t>
                      </a:r>
                      <a:r>
                        <a:rPr lang="en-US" sz="1600" baseline="0" dirty="0"/>
                        <a:t> way of sorting</a:t>
                      </a:r>
                      <a:endParaRPr lang="en-US" sz="1600" dirty="0"/>
                    </a:p>
                  </a:txBody>
                  <a:tcPr/>
                </a:tc>
                <a:extLst>
                  <a:ext uri="{0D108BD9-81ED-4DB2-BD59-A6C34878D82A}">
                    <a16:rowId xmlns:a16="http://schemas.microsoft.com/office/drawing/2014/main" val="4275356378"/>
                  </a:ext>
                </a:extLst>
              </a:tr>
              <a:tr h="5408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Common TEAEs sorted by decreasing frequency across PTs</a:t>
                      </a:r>
                    </a:p>
                  </a:txBody>
                  <a:tcPr/>
                </a:tc>
                <a:tc>
                  <a:txBody>
                    <a:bodyPr/>
                    <a:lstStyle/>
                    <a:p>
                      <a:r>
                        <a:rPr lang="en-US" sz="1600" dirty="0"/>
                        <a:t>We</a:t>
                      </a:r>
                      <a:r>
                        <a:rPr lang="en-US" sz="1600" baseline="0" dirty="0"/>
                        <a:t> don’t really have a scientific rationale, but templates call for this</a:t>
                      </a:r>
                      <a:endParaRPr lang="en-US" sz="1600" dirty="0"/>
                    </a:p>
                  </a:txBody>
                  <a:tcPr/>
                </a:tc>
                <a:extLst>
                  <a:ext uri="{0D108BD9-81ED-4DB2-BD59-A6C34878D82A}">
                    <a16:rowId xmlns:a16="http://schemas.microsoft.com/office/drawing/2014/main" val="1274763235"/>
                  </a:ext>
                </a:extLst>
              </a:tr>
              <a:tr h="5408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TEAEs by maximum severity</a:t>
                      </a:r>
                    </a:p>
                    <a:p>
                      <a:endParaRPr lang="en-US" sz="1600" dirty="0"/>
                    </a:p>
                  </a:txBody>
                  <a:tcPr/>
                </a:tc>
                <a:tc>
                  <a:txBody>
                    <a:bodyPr/>
                    <a:lstStyle/>
                    <a:p>
                      <a:r>
                        <a:rPr lang="en-US" sz="1600" dirty="0"/>
                        <a:t>Including all events can obscure</a:t>
                      </a:r>
                      <a:r>
                        <a:rPr lang="en-US" sz="1600" baseline="0" dirty="0"/>
                        <a:t> a meaningful signal – looking at severe events only provides another chance for finding a signal</a:t>
                      </a:r>
                      <a:endParaRPr lang="en-US" sz="1600" dirty="0"/>
                    </a:p>
                  </a:txBody>
                  <a:tcPr/>
                </a:tc>
                <a:extLst>
                  <a:ext uri="{0D108BD9-81ED-4DB2-BD59-A6C34878D82A}">
                    <a16:rowId xmlns:a16="http://schemas.microsoft.com/office/drawing/2014/main" val="4023027096"/>
                  </a:ext>
                </a:extLst>
              </a:tr>
              <a:tr h="540893">
                <a:tc>
                  <a:txBody>
                    <a:bodyPr/>
                    <a:lstStyle/>
                    <a:p>
                      <a:r>
                        <a:rPr lang="en-US" sz="1600" dirty="0"/>
                        <a:t>AEs leading to study treatment discontinuation (one</a:t>
                      </a:r>
                      <a:r>
                        <a:rPr lang="en-US" sz="1600" baseline="0" dirty="0"/>
                        <a:t> sort)</a:t>
                      </a:r>
                      <a:endParaRPr lang="en-US" sz="1600" dirty="0"/>
                    </a:p>
                  </a:txBody>
                  <a:tcPr/>
                </a:tc>
                <a:tc>
                  <a:txBody>
                    <a:bodyPr/>
                    <a:lstStyle/>
                    <a:p>
                      <a:r>
                        <a:rPr lang="en-US" sz="1600" baseline="0" dirty="0"/>
                        <a:t>Same as TEAEs, max severity</a:t>
                      </a:r>
                      <a:endParaRPr lang="en-US" sz="1600" dirty="0"/>
                    </a:p>
                  </a:txBody>
                  <a:tcPr/>
                </a:tc>
                <a:extLst>
                  <a:ext uri="{0D108BD9-81ED-4DB2-BD59-A6C34878D82A}">
                    <a16:rowId xmlns:a16="http://schemas.microsoft.com/office/drawing/2014/main" val="218938700"/>
                  </a:ext>
                </a:extLst>
              </a:tr>
              <a:tr h="540893">
                <a:tc>
                  <a:txBody>
                    <a:bodyPr/>
                    <a:lstStyle/>
                    <a:p>
                      <a:r>
                        <a:rPr lang="en-US" sz="1600" dirty="0"/>
                        <a:t>SAEs (one sort)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Same as TEAEs, max severity</a:t>
                      </a:r>
                    </a:p>
                  </a:txBody>
                  <a:tcPr/>
                </a:tc>
                <a:extLst>
                  <a:ext uri="{0D108BD9-81ED-4DB2-BD59-A6C34878D82A}">
                    <a16:rowId xmlns:a16="http://schemas.microsoft.com/office/drawing/2014/main" val="1354332167"/>
                  </a:ext>
                </a:extLst>
              </a:tr>
            </a:tbl>
          </a:graphicData>
        </a:graphic>
      </p:graphicFrame>
    </p:spTree>
    <p:extLst>
      <p:ext uri="{BB962C8B-B14F-4D97-AF65-F5344CB8AC3E}">
        <p14:creationId xmlns:p14="http://schemas.microsoft.com/office/powerpoint/2010/main" val="10259883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Adverse Events - Rationale</a:t>
            </a:r>
          </a:p>
        </p:txBody>
      </p:sp>
      <p:sp>
        <p:nvSpPr>
          <p:cNvPr id="3" name="Content Placeholder 2"/>
          <p:cNvSpPr>
            <a:spLocks noGrp="1"/>
          </p:cNvSpPr>
          <p:nvPr>
            <p:ph idx="4294967295"/>
          </p:nvPr>
        </p:nvSpPr>
        <p:spPr>
          <a:xfrm>
            <a:off x="276350" y="1435911"/>
            <a:ext cx="11687050" cy="1899956"/>
          </a:xfrm>
          <a:prstGeom prst="rect">
            <a:avLst/>
          </a:prstGeom>
        </p:spPr>
        <p:txBody>
          <a:bodyPr/>
          <a:lstStyle/>
          <a:p>
            <a:r>
              <a:rPr lang="en-US" sz="2800" dirty="0">
                <a:latin typeface="Helvetica Neue"/>
              </a:rPr>
              <a:t>TEAEs by maximum severity</a:t>
            </a:r>
          </a:p>
          <a:p>
            <a:pPr lvl="1"/>
            <a:r>
              <a:rPr lang="en-US" sz="2400" dirty="0">
                <a:latin typeface="Helvetica Neue"/>
              </a:rPr>
              <a:t>See the FDA Clinical Review Template for a discussion on the potential for missing signals when looking at all severities for events with high background rates </a:t>
            </a:r>
          </a:p>
        </p:txBody>
      </p:sp>
      <p:sp>
        <p:nvSpPr>
          <p:cNvPr id="4" name="Rounded Rectangle 3"/>
          <p:cNvSpPr/>
          <p:nvPr/>
        </p:nvSpPr>
        <p:spPr>
          <a:xfrm>
            <a:off x="931333" y="3547435"/>
            <a:ext cx="10210799" cy="1515632"/>
          </a:xfrm>
          <a:prstGeom prst="roundRect">
            <a:avLst/>
          </a:prstGeom>
          <a:solidFill>
            <a:srgbClr val="4E2E2D"/>
          </a:solidFill>
          <a:ln w="25400" cap="flat" cmpd="sng" algn="ctr">
            <a:solidFill>
              <a:srgbClr val="4E2E2D">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prstClr val="white"/>
                </a:solidFill>
                <a:effectLst/>
                <a:uLnTx/>
                <a:uFillTx/>
                <a:latin typeface="Arial"/>
                <a:ea typeface="+mn-ea"/>
                <a:cs typeface="+mn-cs"/>
              </a:rPr>
              <a:t>Common Pitfall:  Using the maximum severity table for signal characterization only and not review the full table in the context of signal detection, and not include a signal-detection related statement in CSRs</a:t>
            </a:r>
          </a:p>
        </p:txBody>
      </p:sp>
    </p:spTree>
    <p:extLst>
      <p:ext uri="{BB962C8B-B14F-4D97-AF65-F5344CB8AC3E}">
        <p14:creationId xmlns:p14="http://schemas.microsoft.com/office/powerpoint/2010/main" val="7030735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Acknowledgements</a:t>
            </a:r>
          </a:p>
        </p:txBody>
      </p:sp>
      <p:sp>
        <p:nvSpPr>
          <p:cNvPr id="3" name="Content Placeholder 2"/>
          <p:cNvSpPr>
            <a:spLocks noGrp="1"/>
          </p:cNvSpPr>
          <p:nvPr>
            <p:ph idx="4294967295"/>
          </p:nvPr>
        </p:nvSpPr>
        <p:spPr>
          <a:xfrm>
            <a:off x="276350" y="1303022"/>
            <a:ext cx="11687050" cy="3834837"/>
          </a:xfrm>
          <a:prstGeom prst="rect">
            <a:avLst/>
          </a:prstGeom>
        </p:spPr>
        <p:txBody>
          <a:bodyPr/>
          <a:lstStyle/>
          <a:p>
            <a:r>
              <a:rPr lang="en-US" dirty="0">
                <a:latin typeface="Helvetica Neue"/>
                <a:cs typeface="Helvetica Neue"/>
              </a:rPr>
              <a:t>Co-authors and reviewers of the </a:t>
            </a:r>
            <a:r>
              <a:rPr lang="en-US" dirty="0" err="1">
                <a:latin typeface="Helvetica Neue"/>
                <a:cs typeface="Helvetica Neue"/>
              </a:rPr>
              <a:t>PhUSE</a:t>
            </a:r>
            <a:r>
              <a:rPr lang="en-US" dirty="0">
                <a:latin typeface="Helvetica Neue"/>
                <a:cs typeface="Helvetica Neue"/>
              </a:rPr>
              <a:t> white papers</a:t>
            </a:r>
          </a:p>
          <a:p>
            <a:r>
              <a:rPr lang="en-US" dirty="0">
                <a:latin typeface="Helvetica Neue"/>
                <a:cs typeface="Helvetica Neue"/>
              </a:rPr>
              <a:t>Analysis and Display white papers project team</a:t>
            </a:r>
          </a:p>
          <a:p>
            <a:r>
              <a:rPr lang="en-US" dirty="0" err="1">
                <a:latin typeface="Helvetica Neue"/>
                <a:cs typeface="Helvetica Neue"/>
              </a:rPr>
              <a:t>Nhi</a:t>
            </a:r>
            <a:r>
              <a:rPr lang="en-US" dirty="0">
                <a:latin typeface="Helvetica Neue"/>
                <a:cs typeface="Helvetica Neue"/>
              </a:rPr>
              <a:t> Beasley (FDA Liaison)</a:t>
            </a:r>
          </a:p>
          <a:p>
            <a:r>
              <a:rPr lang="en-US" dirty="0">
                <a:latin typeface="Helvetica Neue"/>
                <a:cs typeface="Helvetica Neue"/>
              </a:rPr>
              <a:t>Wei Wang, Rebeka Revis</a:t>
            </a:r>
          </a:p>
          <a:p>
            <a:r>
              <a:rPr lang="en-US" dirty="0">
                <a:latin typeface="Helvetica Neue"/>
                <a:cs typeface="Helvetica Neue"/>
              </a:rPr>
              <a:t>Lori VanMeter, Jerry Xu, </a:t>
            </a:r>
            <a:r>
              <a:rPr lang="en-US" dirty="0" err="1">
                <a:latin typeface="Helvetica Neue"/>
                <a:cs typeface="Helvetica Neue"/>
              </a:rPr>
              <a:t>Swarna</a:t>
            </a:r>
            <a:r>
              <a:rPr lang="en-US" dirty="0">
                <a:latin typeface="Helvetica Neue"/>
                <a:cs typeface="Helvetica Neue"/>
              </a:rPr>
              <a:t> Reddy, Brenda Crowe</a:t>
            </a:r>
          </a:p>
          <a:p>
            <a:pPr marL="0" indent="0">
              <a:buNone/>
            </a:pPr>
            <a:endParaRPr lang="en-US" dirty="0">
              <a:latin typeface="Helvetica Neue"/>
              <a:cs typeface="Helvetica Neue"/>
            </a:endParaRPr>
          </a:p>
          <a:p>
            <a:endParaRPr lang="en-US" dirty="0">
              <a:latin typeface="Helvetica Neue"/>
              <a:cs typeface="Helvetica Neue"/>
            </a:endParaRPr>
          </a:p>
        </p:txBody>
      </p:sp>
    </p:spTree>
    <p:extLst>
      <p:ext uri="{BB962C8B-B14F-4D97-AF65-F5344CB8AC3E}">
        <p14:creationId xmlns:p14="http://schemas.microsoft.com/office/powerpoint/2010/main" val="35696071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Adverse Events - FAQs</a:t>
            </a:r>
          </a:p>
        </p:txBody>
      </p:sp>
      <p:sp>
        <p:nvSpPr>
          <p:cNvPr id="3" name="Content Placeholder 2"/>
          <p:cNvSpPr>
            <a:spLocks noGrp="1"/>
          </p:cNvSpPr>
          <p:nvPr>
            <p:ph idx="4294967295"/>
          </p:nvPr>
        </p:nvSpPr>
        <p:spPr>
          <a:xfrm>
            <a:off x="276350" y="1435911"/>
            <a:ext cx="11687050" cy="2770329"/>
          </a:xfrm>
          <a:prstGeom prst="rect">
            <a:avLst/>
          </a:prstGeom>
        </p:spPr>
        <p:txBody>
          <a:bodyPr/>
          <a:lstStyle/>
          <a:p>
            <a:r>
              <a:rPr lang="en-US" sz="2800" dirty="0">
                <a:latin typeface="Helvetica Neue"/>
              </a:rPr>
              <a:t>How is treatment emergence defined?</a:t>
            </a:r>
          </a:p>
          <a:p>
            <a:pPr lvl="1"/>
            <a:r>
              <a:rPr lang="en-US" sz="2400" dirty="0">
                <a:latin typeface="Helvetica Neue"/>
              </a:rPr>
              <a:t>See Section 10.2 of the </a:t>
            </a:r>
            <a:r>
              <a:rPr lang="en-US" sz="2400" dirty="0" err="1">
                <a:latin typeface="Helvetica Neue"/>
              </a:rPr>
              <a:t>PhUSE</a:t>
            </a:r>
            <a:r>
              <a:rPr lang="en-US" sz="2400" dirty="0">
                <a:latin typeface="Helvetica Neue"/>
              </a:rPr>
              <a:t> AE white paper for a brief discussion and references</a:t>
            </a:r>
          </a:p>
          <a:p>
            <a:pPr lvl="1"/>
            <a:r>
              <a:rPr lang="en-US" sz="2400" dirty="0">
                <a:latin typeface="Helvetica Neue"/>
              </a:rPr>
              <a:t>Recommending a specific definition is out-of-scope for the AE white paper and this workshop</a:t>
            </a:r>
          </a:p>
          <a:p>
            <a:pPr lvl="1"/>
            <a:r>
              <a:rPr lang="en-US" sz="2400" dirty="0">
                <a:latin typeface="Helvetica Neue"/>
              </a:rPr>
              <a:t>Planned for a future white paper</a:t>
            </a:r>
          </a:p>
          <a:p>
            <a:pPr lvl="1"/>
            <a:endParaRPr lang="en-US" sz="2400" dirty="0">
              <a:latin typeface="Helvetica Neue"/>
            </a:endParaRPr>
          </a:p>
        </p:txBody>
      </p:sp>
      <p:sp>
        <p:nvSpPr>
          <p:cNvPr id="4" name="Rounded Rectangle 3"/>
          <p:cNvSpPr/>
          <p:nvPr/>
        </p:nvSpPr>
        <p:spPr>
          <a:xfrm>
            <a:off x="276351" y="4535424"/>
            <a:ext cx="11687048" cy="640783"/>
          </a:xfrm>
          <a:prstGeom prst="roundRect">
            <a:avLst/>
          </a:prstGeom>
          <a:solidFill>
            <a:srgbClr val="4E2E2D"/>
          </a:solidFill>
          <a:ln w="25400" cap="flat" cmpd="sng" algn="ctr">
            <a:solidFill>
              <a:srgbClr val="4E2E2D">
                <a:shade val="50000"/>
              </a:srgbClr>
            </a:solidFill>
            <a:prstDash val="solid"/>
          </a:ln>
          <a:effectLst/>
        </p:spPr>
        <p:txBody>
          <a:bodyPr rtlCol="0" anchor="ct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a:ln>
                  <a:noFill/>
                </a:ln>
                <a:solidFill>
                  <a:prstClr val="white"/>
                </a:solidFill>
                <a:effectLst/>
                <a:uLnTx/>
                <a:uFillTx/>
                <a:latin typeface="Arial"/>
                <a:ea typeface="+mn-ea"/>
                <a:cs typeface="+mn-cs"/>
              </a:rPr>
              <a:t>Common Pitfall:  Assuming your way of defining treatment emergence</a:t>
            </a:r>
            <a:r>
              <a:rPr kumimoji="0" lang="en-US" sz="2000" b="0" i="0" u="none" strike="noStrike" kern="0" cap="none" spc="0" normalizeH="0" noProof="0" dirty="0">
                <a:ln>
                  <a:noFill/>
                </a:ln>
                <a:solidFill>
                  <a:prstClr val="white"/>
                </a:solidFill>
                <a:effectLst/>
                <a:uLnTx/>
                <a:uFillTx/>
                <a:latin typeface="Arial"/>
                <a:ea typeface="+mn-ea"/>
                <a:cs typeface="+mn-cs"/>
              </a:rPr>
              <a:t> </a:t>
            </a:r>
            <a:r>
              <a:rPr kumimoji="0" lang="en-US" sz="2000" b="0" i="0" u="none" strike="noStrike" kern="0" cap="none" spc="0" normalizeH="0" baseline="0" noProof="0" dirty="0">
                <a:ln>
                  <a:noFill/>
                </a:ln>
                <a:solidFill>
                  <a:prstClr val="white"/>
                </a:solidFill>
                <a:effectLst/>
                <a:uLnTx/>
                <a:uFillTx/>
                <a:latin typeface="Arial"/>
                <a:ea typeface="+mn-ea"/>
                <a:cs typeface="+mn-cs"/>
              </a:rPr>
              <a:t>is predominant practice</a:t>
            </a:r>
          </a:p>
        </p:txBody>
      </p:sp>
    </p:spTree>
    <p:extLst>
      <p:ext uri="{BB962C8B-B14F-4D97-AF65-F5344CB8AC3E}">
        <p14:creationId xmlns:p14="http://schemas.microsoft.com/office/powerpoint/2010/main" val="15591877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Adverse Events - FAQs</a:t>
            </a:r>
          </a:p>
        </p:txBody>
      </p:sp>
      <p:sp>
        <p:nvSpPr>
          <p:cNvPr id="3" name="Content Placeholder 2"/>
          <p:cNvSpPr>
            <a:spLocks noGrp="1"/>
          </p:cNvSpPr>
          <p:nvPr>
            <p:ph idx="4294967295"/>
          </p:nvPr>
        </p:nvSpPr>
        <p:spPr>
          <a:xfrm>
            <a:off x="283290" y="1164977"/>
            <a:ext cx="10781117" cy="4033556"/>
          </a:xfrm>
          <a:prstGeom prst="rect">
            <a:avLst/>
          </a:prstGeom>
        </p:spPr>
        <p:txBody>
          <a:bodyPr/>
          <a:lstStyle/>
          <a:p>
            <a:r>
              <a:rPr lang="en-US" sz="2800" dirty="0">
                <a:latin typeface="Helvetica Neue"/>
              </a:rPr>
              <a:t>Why do we count the number of patients with events instead of number of events?</a:t>
            </a:r>
          </a:p>
          <a:p>
            <a:pPr lvl="1"/>
            <a:r>
              <a:rPr lang="en-US" sz="2400" dirty="0">
                <a:latin typeface="Helvetica Neue"/>
              </a:rPr>
              <a:t>Simpler, works fine in most cases</a:t>
            </a:r>
          </a:p>
          <a:p>
            <a:pPr lvl="1"/>
            <a:r>
              <a:rPr lang="en-US" sz="2400" dirty="0">
                <a:latin typeface="Helvetica Neue"/>
              </a:rPr>
              <a:t>Variability in event collection (</a:t>
            </a:r>
            <a:r>
              <a:rPr lang="en-US" sz="2400" dirty="0" err="1">
                <a:latin typeface="Helvetica Neue"/>
              </a:rPr>
              <a:t>eg</a:t>
            </a:r>
            <a:r>
              <a:rPr lang="en-US" sz="2400" dirty="0">
                <a:latin typeface="Helvetica Neue"/>
              </a:rPr>
              <a:t>, each headache versus “intermittent headaches”) complicates interpretability of number of events</a:t>
            </a:r>
          </a:p>
          <a:p>
            <a:pPr lvl="1"/>
            <a:r>
              <a:rPr lang="en-US" sz="2400" dirty="0">
                <a:latin typeface="Helvetica Neue"/>
              </a:rPr>
              <a:t>Counting events is likely warranted for some safety topics of interest (</a:t>
            </a:r>
            <a:r>
              <a:rPr lang="en-US" sz="2400" dirty="0" err="1">
                <a:latin typeface="Helvetica Neue"/>
              </a:rPr>
              <a:t>eg</a:t>
            </a:r>
            <a:r>
              <a:rPr lang="en-US" sz="2400" dirty="0">
                <a:latin typeface="Helvetica Neue"/>
              </a:rPr>
              <a:t>, hypoglycemia, infections), but generally not warranted as part of signal detection</a:t>
            </a:r>
          </a:p>
        </p:txBody>
      </p:sp>
    </p:spTree>
    <p:extLst>
      <p:ext uri="{BB962C8B-B14F-4D97-AF65-F5344CB8AC3E}">
        <p14:creationId xmlns:p14="http://schemas.microsoft.com/office/powerpoint/2010/main" val="14148118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Adverse Events - FAQs</a:t>
            </a:r>
          </a:p>
        </p:txBody>
      </p:sp>
      <p:sp>
        <p:nvSpPr>
          <p:cNvPr id="3" name="Content Placeholder 2"/>
          <p:cNvSpPr>
            <a:spLocks noGrp="1"/>
          </p:cNvSpPr>
          <p:nvPr>
            <p:ph idx="4294967295"/>
          </p:nvPr>
        </p:nvSpPr>
        <p:spPr>
          <a:xfrm>
            <a:off x="276350" y="1435911"/>
            <a:ext cx="11687050" cy="3373156"/>
          </a:xfrm>
          <a:prstGeom prst="rect">
            <a:avLst/>
          </a:prstGeom>
        </p:spPr>
        <p:txBody>
          <a:bodyPr/>
          <a:lstStyle/>
          <a:p>
            <a:r>
              <a:rPr lang="en-US" sz="2800" dirty="0">
                <a:latin typeface="Helvetica Neue"/>
              </a:rPr>
              <a:t>Why is the list for During Study Drug and During Study </a:t>
            </a:r>
            <a:r>
              <a:rPr lang="en-US" sz="2800" dirty="0" err="1">
                <a:latin typeface="Helvetica Neue"/>
              </a:rPr>
              <a:t>Drug+After</a:t>
            </a:r>
            <a:r>
              <a:rPr lang="en-US" sz="2800" dirty="0">
                <a:latin typeface="Helvetica Neue"/>
              </a:rPr>
              <a:t> shorter?</a:t>
            </a:r>
          </a:p>
          <a:p>
            <a:pPr lvl="1"/>
            <a:r>
              <a:rPr lang="en-US" sz="2400" dirty="0">
                <a:latin typeface="Helvetica Neue"/>
              </a:rPr>
              <a:t>Common TEAEs – The During SD group is more about the more rare AEs; need to look at all events; sub-setting on common is not value-added for the During SD group</a:t>
            </a:r>
          </a:p>
          <a:p>
            <a:pPr lvl="1"/>
            <a:r>
              <a:rPr lang="en-US" sz="2400" dirty="0">
                <a:latin typeface="Helvetica Neue"/>
              </a:rPr>
              <a:t>Max Severity – Included in the placebo-controlled group primarily to compare severe PTs between SD and placebo as part of signal detection</a:t>
            </a:r>
          </a:p>
          <a:p>
            <a:pPr lvl="1"/>
            <a:r>
              <a:rPr lang="en-US" sz="2400" dirty="0">
                <a:latin typeface="Helvetica Neue"/>
              </a:rPr>
              <a:t>Time to study treatment discontinuation due to AE –  Not as useful without a comparator</a:t>
            </a:r>
          </a:p>
        </p:txBody>
      </p:sp>
    </p:spTree>
    <p:extLst>
      <p:ext uri="{BB962C8B-B14F-4D97-AF65-F5344CB8AC3E}">
        <p14:creationId xmlns:p14="http://schemas.microsoft.com/office/powerpoint/2010/main" val="17824990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Adverse Events - FAQs</a:t>
            </a:r>
          </a:p>
        </p:txBody>
      </p:sp>
      <p:sp>
        <p:nvSpPr>
          <p:cNvPr id="3" name="Content Placeholder 2"/>
          <p:cNvSpPr>
            <a:spLocks noGrp="1"/>
          </p:cNvSpPr>
          <p:nvPr>
            <p:ph idx="4294967295"/>
          </p:nvPr>
        </p:nvSpPr>
        <p:spPr>
          <a:xfrm>
            <a:off x="283290" y="1164976"/>
            <a:ext cx="10781117" cy="3165723"/>
          </a:xfrm>
          <a:prstGeom prst="rect">
            <a:avLst/>
          </a:prstGeom>
        </p:spPr>
        <p:txBody>
          <a:bodyPr/>
          <a:lstStyle/>
          <a:p>
            <a:r>
              <a:rPr lang="en-US" sz="2800" dirty="0">
                <a:latin typeface="Helvetica Neue"/>
                <a:cs typeface="Arial" panose="020B0604020202020204" pitchFamily="34" charset="0"/>
              </a:rPr>
              <a:t>Why isn’t dose included in the During Study Drug summary?</a:t>
            </a:r>
          </a:p>
          <a:p>
            <a:pPr lvl="1"/>
            <a:r>
              <a:rPr lang="en-US" sz="2200" dirty="0">
                <a:latin typeface="Helvetica Neue"/>
                <a:cs typeface="Arial" panose="020B0604020202020204" pitchFamily="34" charset="0"/>
              </a:rPr>
              <a:t>Dose relatedness is best assessed from the initial treatment period in which randomization is preserved</a:t>
            </a:r>
          </a:p>
          <a:p>
            <a:pPr lvl="1"/>
            <a:r>
              <a:rPr lang="en-US" sz="2200" dirty="0">
                <a:latin typeface="Helvetica Neue"/>
                <a:cs typeface="Arial" panose="020B0604020202020204" pitchFamily="34" charset="0"/>
              </a:rPr>
              <a:t>Due to channeling bias, summaries by dose including data across periods often lead to misleading interpretations about dose relatedness</a:t>
            </a:r>
          </a:p>
          <a:p>
            <a:pPr lvl="2"/>
            <a:r>
              <a:rPr lang="en-US" sz="2200" dirty="0">
                <a:latin typeface="Helvetica Neue"/>
                <a:cs typeface="Arial" panose="020B0604020202020204" pitchFamily="34" charset="0"/>
              </a:rPr>
              <a:t>In many designs, randomization is no longer preserved, and biases are usually substantial enough such that summaries are illogical (based on a lot of shared learning)</a:t>
            </a:r>
          </a:p>
        </p:txBody>
      </p:sp>
      <p:pic>
        <p:nvPicPr>
          <p:cNvPr id="4" name="Picture 3"/>
          <p:cNvPicPr>
            <a:picLocks noChangeAspect="1"/>
          </p:cNvPicPr>
          <p:nvPr/>
        </p:nvPicPr>
        <p:blipFill>
          <a:blip r:embed="rId3"/>
          <a:stretch>
            <a:fillRect/>
          </a:stretch>
        </p:blipFill>
        <p:spPr>
          <a:xfrm>
            <a:off x="7663325" y="3956985"/>
            <a:ext cx="3004222" cy="1579540"/>
          </a:xfrm>
          <a:prstGeom prst="rect">
            <a:avLst/>
          </a:prstGeom>
        </p:spPr>
      </p:pic>
      <p:sp>
        <p:nvSpPr>
          <p:cNvPr id="5" name="Rounded Rectangle 4"/>
          <p:cNvSpPr/>
          <p:nvPr/>
        </p:nvSpPr>
        <p:spPr>
          <a:xfrm>
            <a:off x="571501" y="4303984"/>
            <a:ext cx="6934200" cy="1170975"/>
          </a:xfrm>
          <a:prstGeom prst="roundRect">
            <a:avLst/>
          </a:prstGeom>
          <a:solidFill>
            <a:srgbClr val="4E2E2D"/>
          </a:solidFill>
          <a:ln w="25400" cap="flat" cmpd="sng" algn="ctr">
            <a:solidFill>
              <a:srgbClr val="4E2E2D">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prstClr val="white"/>
                </a:solidFill>
                <a:effectLst/>
                <a:uLnTx/>
                <a:uFillTx/>
                <a:latin typeface="Arial"/>
                <a:ea typeface="+mn-ea"/>
                <a:cs typeface="+mn-cs"/>
              </a:rPr>
              <a:t>Common pitfall:  </a:t>
            </a:r>
            <a:r>
              <a:rPr lang="en-US" sz="2400" kern="0" noProof="0" dirty="0">
                <a:solidFill>
                  <a:prstClr val="white"/>
                </a:solidFill>
                <a:latin typeface="Arial"/>
              </a:rPr>
              <a:t>Thinking it’s value-added to create summaries by dose using data across multiple periods of a study</a:t>
            </a:r>
            <a:endParaRPr kumimoji="0" lang="en-US" sz="2400" b="0" i="0" u="none" strike="noStrike" kern="0" cap="none" spc="0" normalizeH="0" baseline="0" noProof="0" dirty="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12682109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Adverse Events - FAQs</a:t>
            </a:r>
          </a:p>
        </p:txBody>
      </p:sp>
      <p:sp>
        <p:nvSpPr>
          <p:cNvPr id="3" name="Content Placeholder 2"/>
          <p:cNvSpPr>
            <a:spLocks noGrp="1"/>
          </p:cNvSpPr>
          <p:nvPr>
            <p:ph idx="4294967295"/>
          </p:nvPr>
        </p:nvSpPr>
        <p:spPr>
          <a:xfrm>
            <a:off x="283290" y="1164977"/>
            <a:ext cx="10781117" cy="3495923"/>
          </a:xfrm>
          <a:prstGeom prst="rect">
            <a:avLst/>
          </a:prstGeom>
        </p:spPr>
        <p:txBody>
          <a:bodyPr/>
          <a:lstStyle/>
          <a:p>
            <a:r>
              <a:rPr lang="en-US" sz="2800" dirty="0">
                <a:latin typeface="Helvetica Neue"/>
              </a:rPr>
              <a:t>Why have confidence intervals or p-values?</a:t>
            </a:r>
          </a:p>
          <a:p>
            <a:pPr lvl="1"/>
            <a:r>
              <a:rPr lang="en-US" sz="2000" dirty="0">
                <a:latin typeface="Helvetica Neue"/>
              </a:rPr>
              <a:t>Having a measure assessing strength of evidence for an imbalance is helpful and is part of ADR determination</a:t>
            </a:r>
          </a:p>
          <a:p>
            <a:pPr lvl="1"/>
            <a:r>
              <a:rPr lang="en-US" sz="2000" dirty="0">
                <a:latin typeface="Helvetica Neue"/>
              </a:rPr>
              <a:t>For safety, think of p-values as an assessment of strength of evidence for an imbalance, using a scale from 0 to 1</a:t>
            </a:r>
          </a:p>
          <a:p>
            <a:pPr lvl="2"/>
            <a:r>
              <a:rPr lang="en-US" sz="2000" dirty="0">
                <a:latin typeface="Helvetica Neue"/>
              </a:rPr>
              <a:t>Not used for hypothesis testing</a:t>
            </a:r>
          </a:p>
          <a:p>
            <a:pPr lvl="1"/>
            <a:r>
              <a:rPr lang="en-US" sz="2000" dirty="0">
                <a:latin typeface="Helvetica Neue"/>
              </a:rPr>
              <a:t>Confidence intervals provide a means for assessing strength of evidence for an imbalance, but not as easy to use for “ranking” strength and/or facilitating consistent thinking for events with similar strength</a:t>
            </a:r>
          </a:p>
        </p:txBody>
      </p:sp>
      <p:sp>
        <p:nvSpPr>
          <p:cNvPr id="4" name="Rounded Rectangle 3"/>
          <p:cNvSpPr/>
          <p:nvPr/>
        </p:nvSpPr>
        <p:spPr>
          <a:xfrm>
            <a:off x="283290" y="4572000"/>
            <a:ext cx="11553110" cy="902959"/>
          </a:xfrm>
          <a:prstGeom prst="roundRect">
            <a:avLst/>
          </a:prstGeom>
          <a:solidFill>
            <a:srgbClr val="4E2E2D"/>
          </a:solidFill>
          <a:ln w="25400" cap="flat" cmpd="sng" algn="ctr">
            <a:solidFill>
              <a:srgbClr val="4E2E2D">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a:ln>
                  <a:noFill/>
                </a:ln>
                <a:solidFill>
                  <a:prstClr val="white"/>
                </a:solidFill>
                <a:effectLst/>
                <a:uLnTx/>
                <a:uFillTx/>
                <a:latin typeface="Arial"/>
              </a:rPr>
              <a:t>Common pitfall:  </a:t>
            </a:r>
            <a:r>
              <a:rPr lang="en-US" sz="2000" kern="0" noProof="0" dirty="0">
                <a:solidFill>
                  <a:prstClr val="white"/>
                </a:solidFill>
                <a:latin typeface="Arial"/>
              </a:rPr>
              <a:t>Focusing on events with p-values less than a specified value (</a:t>
            </a:r>
            <a:r>
              <a:rPr lang="en-US" sz="2000" kern="0" noProof="0" dirty="0" err="1">
                <a:solidFill>
                  <a:prstClr val="white"/>
                </a:solidFill>
                <a:latin typeface="Arial"/>
              </a:rPr>
              <a:t>eg</a:t>
            </a:r>
            <a:r>
              <a:rPr lang="en-US" sz="2000" kern="0" noProof="0" dirty="0">
                <a:solidFill>
                  <a:prstClr val="white"/>
                </a:solidFill>
                <a:latin typeface="Arial"/>
              </a:rPr>
              <a:t>, 0.05) or confidence intervals that don’t include 0 (for risk differences) or 1 (for risk ratio, odds ratio)</a:t>
            </a:r>
            <a:endParaRPr kumimoji="0" lang="en-US" sz="2000" b="0" i="0" u="none" strike="noStrike" kern="0" cap="none" spc="0" normalizeH="0" baseline="0" noProof="0" dirty="0">
              <a:ln>
                <a:noFill/>
              </a:ln>
              <a:solidFill>
                <a:prstClr val="white"/>
              </a:solidFill>
              <a:effectLst/>
              <a:uLnTx/>
              <a:uFillTx/>
              <a:latin typeface="Arial"/>
            </a:endParaRPr>
          </a:p>
        </p:txBody>
      </p:sp>
    </p:spTree>
    <p:extLst>
      <p:ext uri="{BB962C8B-B14F-4D97-AF65-F5344CB8AC3E}">
        <p14:creationId xmlns:p14="http://schemas.microsoft.com/office/powerpoint/2010/main" val="14205643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Adverse Events - FAQs</a:t>
            </a:r>
          </a:p>
        </p:txBody>
      </p:sp>
      <p:sp>
        <p:nvSpPr>
          <p:cNvPr id="3" name="Content Placeholder 2"/>
          <p:cNvSpPr>
            <a:spLocks noGrp="1"/>
          </p:cNvSpPr>
          <p:nvPr>
            <p:ph idx="4294967295"/>
          </p:nvPr>
        </p:nvSpPr>
        <p:spPr>
          <a:xfrm>
            <a:off x="283290" y="1164977"/>
            <a:ext cx="10781117" cy="1950756"/>
          </a:xfrm>
          <a:prstGeom prst="rect">
            <a:avLst/>
          </a:prstGeom>
        </p:spPr>
        <p:txBody>
          <a:bodyPr/>
          <a:lstStyle/>
          <a:p>
            <a:r>
              <a:rPr lang="en-US" sz="2800" dirty="0">
                <a:latin typeface="Helvetica Neue"/>
              </a:rPr>
              <a:t>Strength of evidence for an imbalance and magnitude of effect are not the same</a:t>
            </a:r>
          </a:p>
          <a:p>
            <a:pPr lvl="1"/>
            <a:r>
              <a:rPr lang="en-US" dirty="0">
                <a:latin typeface="Helvetica Neue"/>
              </a:rPr>
              <a:t>Example:  Odds ratios are the same, p-values are different </a:t>
            </a:r>
          </a:p>
        </p:txBody>
      </p:sp>
      <p:graphicFrame>
        <p:nvGraphicFramePr>
          <p:cNvPr id="4" name="Table 3"/>
          <p:cNvGraphicFramePr>
            <a:graphicFrameLocks noGrp="1"/>
          </p:cNvGraphicFramePr>
          <p:nvPr>
            <p:extLst>
              <p:ext uri="{D42A27DB-BD31-4B8C-83A1-F6EECF244321}">
                <p14:modId xmlns:p14="http://schemas.microsoft.com/office/powerpoint/2010/main" val="2606859122"/>
              </p:ext>
            </p:extLst>
          </p:nvPr>
        </p:nvGraphicFramePr>
        <p:xfrm>
          <a:off x="1159162" y="3115733"/>
          <a:ext cx="9474971" cy="1755438"/>
        </p:xfrm>
        <a:graphic>
          <a:graphicData uri="http://schemas.openxmlformats.org/drawingml/2006/table">
            <a:tbl>
              <a:tblPr firstRow="1" bandRow="1"/>
              <a:tblGrid>
                <a:gridCol w="1346817">
                  <a:extLst>
                    <a:ext uri="{9D8B030D-6E8A-4147-A177-3AD203B41FA5}">
                      <a16:colId xmlns:a16="http://schemas.microsoft.com/office/drawing/2014/main" val="2811998160"/>
                    </a:ext>
                  </a:extLst>
                </a:gridCol>
                <a:gridCol w="2610932">
                  <a:extLst>
                    <a:ext uri="{9D8B030D-6E8A-4147-A177-3AD203B41FA5}">
                      <a16:colId xmlns:a16="http://schemas.microsoft.com/office/drawing/2014/main" val="1203275593"/>
                    </a:ext>
                  </a:extLst>
                </a:gridCol>
                <a:gridCol w="2789579">
                  <a:extLst>
                    <a:ext uri="{9D8B030D-6E8A-4147-A177-3AD203B41FA5}">
                      <a16:colId xmlns:a16="http://schemas.microsoft.com/office/drawing/2014/main" val="769000919"/>
                    </a:ext>
                  </a:extLst>
                </a:gridCol>
                <a:gridCol w="1134126">
                  <a:extLst>
                    <a:ext uri="{9D8B030D-6E8A-4147-A177-3AD203B41FA5}">
                      <a16:colId xmlns:a16="http://schemas.microsoft.com/office/drawing/2014/main" val="4278169153"/>
                    </a:ext>
                  </a:extLst>
                </a:gridCol>
                <a:gridCol w="1593517">
                  <a:extLst>
                    <a:ext uri="{9D8B030D-6E8A-4147-A177-3AD203B41FA5}">
                      <a16:colId xmlns:a16="http://schemas.microsoft.com/office/drawing/2014/main" val="565199148"/>
                    </a:ext>
                  </a:extLst>
                </a:gridCol>
              </a:tblGrid>
              <a:tr h="536238">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r>
                        <a:rPr lang="en-US" sz="2400" dirty="0"/>
                        <a:t>Event</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E2E2D"/>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r>
                        <a:rPr lang="en-US" sz="2400" dirty="0"/>
                        <a:t>Study Drug</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E2E2D"/>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r>
                        <a:rPr lang="en-US" sz="2400" dirty="0"/>
                        <a:t>Placebo</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E2E2D"/>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r>
                        <a:rPr lang="en-US" sz="2400" dirty="0"/>
                        <a:t>OR</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E2E2D"/>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r>
                        <a:rPr lang="en-US" sz="2400" dirty="0"/>
                        <a:t>P-value</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E2E2D"/>
                    </a:solidFill>
                  </a:tcPr>
                </a:tc>
                <a:extLst>
                  <a:ext uri="{0D108BD9-81ED-4DB2-BD59-A6C34878D82A}">
                    <a16:rowId xmlns:a16="http://schemas.microsoft.com/office/drawing/2014/main" val="3479426848"/>
                  </a:ext>
                </a:extLst>
              </a:tr>
              <a:tr h="682962">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r>
                        <a:rPr lang="en-US" sz="2400" dirty="0"/>
                        <a:t>PT 1</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E2E2D">
                        <a:tint val="4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r>
                        <a:rPr lang="en-US" sz="2400" dirty="0"/>
                        <a:t>700/1500</a:t>
                      </a:r>
                      <a:r>
                        <a:rPr lang="en-US" sz="2400" baseline="0" dirty="0"/>
                        <a:t> (46.7%)</a:t>
                      </a:r>
                      <a:endParaRPr lang="en-US" sz="24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E2E2D">
                        <a:tint val="4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r>
                        <a:rPr lang="en-US" sz="2400" dirty="0"/>
                        <a:t>550/1500 (36.7%)</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E2E2D">
                        <a:tint val="4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r>
                        <a:rPr lang="en-US" sz="2400" dirty="0"/>
                        <a:t>1.5</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E2E2D">
                        <a:tint val="4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r>
                        <a:rPr lang="en-US" sz="2400" dirty="0"/>
                        <a:t>&lt;.001</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E2E2D">
                        <a:tint val="40000"/>
                      </a:srgbClr>
                    </a:solidFill>
                  </a:tcPr>
                </a:tc>
                <a:extLst>
                  <a:ext uri="{0D108BD9-81ED-4DB2-BD59-A6C34878D82A}">
                    <a16:rowId xmlns:a16="http://schemas.microsoft.com/office/drawing/2014/main" val="2282280434"/>
                  </a:ext>
                </a:extLst>
              </a:tr>
              <a:tr h="536238">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r>
                        <a:rPr lang="en-US" sz="2400" dirty="0"/>
                        <a:t>PT 2</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E2E2D">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r>
                        <a:rPr lang="en-US" sz="2400" dirty="0"/>
                        <a:t>41/1500</a:t>
                      </a:r>
                      <a:r>
                        <a:rPr lang="en-US" sz="2400" baseline="0" dirty="0"/>
                        <a:t> (2.7%)</a:t>
                      </a:r>
                      <a:endParaRPr lang="en-US" sz="24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E2E2D">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r>
                        <a:rPr lang="en-US" sz="2400" dirty="0"/>
                        <a:t>27/1500</a:t>
                      </a:r>
                      <a:r>
                        <a:rPr lang="en-US" sz="2400" baseline="0" dirty="0"/>
                        <a:t> (1.8%)</a:t>
                      </a:r>
                      <a:endParaRPr lang="en-US" sz="24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E2E2D">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r>
                        <a:rPr lang="en-US" sz="2400" dirty="0"/>
                        <a:t>1.5</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E2E2D">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r>
                        <a:rPr lang="en-US" sz="2400" dirty="0"/>
                        <a:t>.110</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E2E2D">
                        <a:tint val="20000"/>
                      </a:srgbClr>
                    </a:solidFill>
                  </a:tcPr>
                </a:tc>
                <a:extLst>
                  <a:ext uri="{0D108BD9-81ED-4DB2-BD59-A6C34878D82A}">
                    <a16:rowId xmlns:a16="http://schemas.microsoft.com/office/drawing/2014/main" val="1426348540"/>
                  </a:ext>
                </a:extLst>
              </a:tr>
            </a:tbl>
          </a:graphicData>
        </a:graphic>
      </p:graphicFrame>
    </p:spTree>
    <p:extLst>
      <p:ext uri="{BB962C8B-B14F-4D97-AF65-F5344CB8AC3E}">
        <p14:creationId xmlns:p14="http://schemas.microsoft.com/office/powerpoint/2010/main" val="31443236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50" y="420273"/>
            <a:ext cx="2619250" cy="2746260"/>
          </a:xfrm>
          <a:prstGeom prst="rect">
            <a:avLst/>
          </a:prstGeom>
        </p:spPr>
        <p:txBody>
          <a:bodyPr/>
          <a:lstStyle/>
          <a:p>
            <a:pPr algn="l"/>
            <a:r>
              <a:rPr lang="en-US" sz="2400" b="1" dirty="0">
                <a:solidFill>
                  <a:srgbClr val="663F64"/>
                </a:solidFill>
                <a:latin typeface="Helvetica Neue"/>
                <a:cs typeface="Helvetica Neue"/>
              </a:rPr>
              <a:t>Volcano Plot – Shows both strength of evidence for an imbalance and magnitude of effect</a:t>
            </a:r>
          </a:p>
        </p:txBody>
      </p:sp>
      <p:pic>
        <p:nvPicPr>
          <p:cNvPr id="3" name="Picture 2"/>
          <p:cNvPicPr>
            <a:picLocks noChangeAspect="1"/>
          </p:cNvPicPr>
          <p:nvPr/>
        </p:nvPicPr>
        <p:blipFill>
          <a:blip r:embed="rId3"/>
          <a:stretch>
            <a:fillRect/>
          </a:stretch>
        </p:blipFill>
        <p:spPr>
          <a:xfrm>
            <a:off x="3165571" y="239626"/>
            <a:ext cx="8061230" cy="5384123"/>
          </a:xfrm>
          <a:prstGeom prst="rect">
            <a:avLst/>
          </a:prstGeom>
        </p:spPr>
      </p:pic>
    </p:spTree>
    <p:extLst>
      <p:ext uri="{BB962C8B-B14F-4D97-AF65-F5344CB8AC3E}">
        <p14:creationId xmlns:p14="http://schemas.microsoft.com/office/powerpoint/2010/main" val="30695915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4"/>
            <a:ext cx="11687049" cy="744704"/>
          </a:xfrm>
          <a:prstGeom prst="rect">
            <a:avLst/>
          </a:prstGeom>
        </p:spPr>
        <p:txBody>
          <a:bodyPr/>
          <a:lstStyle/>
          <a:p>
            <a:pPr algn="l"/>
            <a:r>
              <a:rPr lang="en-US" sz="3600" b="1" dirty="0">
                <a:solidFill>
                  <a:srgbClr val="663F64"/>
                </a:solidFill>
                <a:latin typeface="Helvetica Neue"/>
                <a:cs typeface="Helvetica Neue"/>
              </a:rPr>
              <a:t>Adverse Events - FAQs</a:t>
            </a:r>
          </a:p>
        </p:txBody>
      </p:sp>
      <p:sp>
        <p:nvSpPr>
          <p:cNvPr id="3" name="Content Placeholder 2"/>
          <p:cNvSpPr>
            <a:spLocks noGrp="1"/>
          </p:cNvSpPr>
          <p:nvPr>
            <p:ph idx="4294967295"/>
          </p:nvPr>
        </p:nvSpPr>
        <p:spPr>
          <a:xfrm>
            <a:off x="283290" y="1164977"/>
            <a:ext cx="11063583" cy="3898090"/>
          </a:xfrm>
          <a:prstGeom prst="rect">
            <a:avLst/>
          </a:prstGeom>
        </p:spPr>
        <p:txBody>
          <a:bodyPr/>
          <a:lstStyle/>
          <a:p>
            <a:r>
              <a:rPr lang="en-US" sz="2800" dirty="0">
                <a:latin typeface="Helvetica Neue"/>
              </a:rPr>
              <a:t>Why does </a:t>
            </a:r>
            <a:r>
              <a:rPr lang="en-US" sz="2800" dirty="0" err="1">
                <a:latin typeface="Helvetica Neue"/>
              </a:rPr>
              <a:t>postbaseline</a:t>
            </a:r>
            <a:r>
              <a:rPr lang="en-US" sz="2800" dirty="0">
                <a:latin typeface="Helvetica Neue"/>
              </a:rPr>
              <a:t> end at the study treatment disposition visit (for those who discontinue)?</a:t>
            </a:r>
          </a:p>
          <a:p>
            <a:pPr lvl="1"/>
            <a:r>
              <a:rPr lang="en-US" sz="2200" dirty="0">
                <a:latin typeface="Helvetica Neue"/>
              </a:rPr>
              <a:t>Conceptually, it shouldn’t  </a:t>
            </a:r>
          </a:p>
          <a:p>
            <a:pPr lvl="2"/>
            <a:r>
              <a:rPr lang="en-US" sz="2200" dirty="0">
                <a:latin typeface="Helvetica Neue"/>
              </a:rPr>
              <a:t>Estimating the percent of patients with an event during the treatment period would suggest all data during the treatment period should be included</a:t>
            </a:r>
          </a:p>
          <a:p>
            <a:pPr lvl="1"/>
            <a:r>
              <a:rPr lang="en-US" sz="2200" dirty="0">
                <a:latin typeface="Helvetica Neue"/>
              </a:rPr>
              <a:t>However, in practice, it seems patients are allowed to take other medications once study treatment is discontinued  </a:t>
            </a:r>
          </a:p>
          <a:p>
            <a:pPr lvl="1"/>
            <a:r>
              <a:rPr lang="en-US" sz="2200" dirty="0">
                <a:latin typeface="Helvetica Neue"/>
              </a:rPr>
              <a:t>For signal detection purposes (study drug vs placebo), the bias created by the addition of events potentially due to other medications is usually considered worse than the bias created by excluding events occurring during the time between study treatment discontinuation through the end of the treatment period.</a:t>
            </a:r>
          </a:p>
        </p:txBody>
      </p:sp>
    </p:spTree>
    <p:extLst>
      <p:ext uri="{BB962C8B-B14F-4D97-AF65-F5344CB8AC3E}">
        <p14:creationId xmlns:p14="http://schemas.microsoft.com/office/powerpoint/2010/main" val="18849324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4"/>
            <a:ext cx="11687049" cy="744704"/>
          </a:xfrm>
          <a:prstGeom prst="rect">
            <a:avLst/>
          </a:prstGeom>
        </p:spPr>
        <p:txBody>
          <a:bodyPr/>
          <a:lstStyle/>
          <a:p>
            <a:pPr algn="l"/>
            <a:r>
              <a:rPr lang="en-US" sz="3600" b="1" dirty="0">
                <a:solidFill>
                  <a:srgbClr val="663F64"/>
                </a:solidFill>
                <a:latin typeface="Helvetica Neue"/>
                <a:cs typeface="Helvetica Neue"/>
              </a:rPr>
              <a:t>Adverse Events - FAQs</a:t>
            </a:r>
          </a:p>
        </p:txBody>
      </p:sp>
      <p:sp>
        <p:nvSpPr>
          <p:cNvPr id="3" name="Content Placeholder 2"/>
          <p:cNvSpPr>
            <a:spLocks noGrp="1"/>
          </p:cNvSpPr>
          <p:nvPr>
            <p:ph idx="4294967295"/>
          </p:nvPr>
        </p:nvSpPr>
        <p:spPr>
          <a:xfrm>
            <a:off x="283290" y="1061068"/>
            <a:ext cx="10781117" cy="3323896"/>
          </a:xfrm>
          <a:prstGeom prst="rect">
            <a:avLst/>
          </a:prstGeom>
        </p:spPr>
        <p:txBody>
          <a:bodyPr/>
          <a:lstStyle/>
          <a:p>
            <a:r>
              <a:rPr lang="en-US" sz="2000" dirty="0">
                <a:latin typeface="Helvetica Neue"/>
              </a:rPr>
              <a:t>Why didn’t you add 30 days (or some other number based on the half-life of the compound) to the placebo-controlled analysis?</a:t>
            </a:r>
          </a:p>
          <a:p>
            <a:pPr lvl="1"/>
            <a:r>
              <a:rPr lang="en-US" sz="2000" dirty="0">
                <a:latin typeface="Helvetica Neue"/>
              </a:rPr>
              <a:t>Usually interested in estimating the percent of patients with an event after x weeks of treatment (where x is the length of the treatment period)</a:t>
            </a:r>
          </a:p>
          <a:p>
            <a:pPr lvl="1"/>
            <a:r>
              <a:rPr lang="en-US" sz="2000" dirty="0">
                <a:latin typeface="Helvetica Neue"/>
              </a:rPr>
              <a:t>If 30 days were added, you’re estimating the percent of patients with an event after x weeks of treatment plus 30 days off treatment</a:t>
            </a:r>
          </a:p>
          <a:p>
            <a:pPr lvl="1"/>
            <a:r>
              <a:rPr lang="en-US" sz="2000" dirty="0">
                <a:latin typeface="Helvetica Neue"/>
              </a:rPr>
              <a:t>In the example design, if 30 days were added to both study drug and placebo, study drug events would attributed to placebo.  You could exclude events occurring after switching to another drug, but that introduces bias by doing something to one arm and not the other. </a:t>
            </a:r>
          </a:p>
        </p:txBody>
      </p:sp>
      <p:sp>
        <p:nvSpPr>
          <p:cNvPr id="4" name="Rounded Rectangle 3"/>
          <p:cNvSpPr/>
          <p:nvPr/>
        </p:nvSpPr>
        <p:spPr>
          <a:xfrm>
            <a:off x="569741" y="4535424"/>
            <a:ext cx="10677545" cy="640783"/>
          </a:xfrm>
          <a:prstGeom prst="roundRect">
            <a:avLst/>
          </a:prstGeom>
          <a:solidFill>
            <a:srgbClr val="4E2E2D"/>
          </a:solidFill>
          <a:ln w="25400" cap="flat" cmpd="sng" algn="ctr">
            <a:solidFill>
              <a:srgbClr val="4E2E2D">
                <a:shade val="50000"/>
              </a:srgbClr>
            </a:solidFill>
            <a:prstDash val="solid"/>
          </a:ln>
          <a:effectLst/>
        </p:spPr>
        <p:txBody>
          <a:bodyPr rtlCol="0" anchor="ct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a:ln>
                  <a:noFill/>
                </a:ln>
                <a:solidFill>
                  <a:prstClr val="white"/>
                </a:solidFill>
                <a:effectLst/>
                <a:uLnTx/>
                <a:uFillTx/>
                <a:latin typeface="Arial"/>
                <a:ea typeface="+mn-ea"/>
                <a:cs typeface="+mn-cs"/>
              </a:rPr>
              <a:t>Common Pitfall:  Assuming a convention for adding days is predominant practice</a:t>
            </a:r>
          </a:p>
        </p:txBody>
      </p:sp>
    </p:spTree>
    <p:extLst>
      <p:ext uri="{BB962C8B-B14F-4D97-AF65-F5344CB8AC3E}">
        <p14:creationId xmlns:p14="http://schemas.microsoft.com/office/powerpoint/2010/main" val="15958861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4"/>
            <a:ext cx="11687049" cy="744704"/>
          </a:xfrm>
          <a:prstGeom prst="rect">
            <a:avLst/>
          </a:prstGeom>
        </p:spPr>
        <p:txBody>
          <a:bodyPr/>
          <a:lstStyle/>
          <a:p>
            <a:pPr algn="l"/>
            <a:r>
              <a:rPr lang="en-US" sz="3600" b="1" dirty="0">
                <a:solidFill>
                  <a:srgbClr val="663F64"/>
                </a:solidFill>
                <a:latin typeface="Helvetica Neue"/>
                <a:cs typeface="Helvetica Neue"/>
              </a:rPr>
              <a:t>Adverse Events - FAQs</a:t>
            </a:r>
          </a:p>
        </p:txBody>
      </p:sp>
      <p:sp>
        <p:nvSpPr>
          <p:cNvPr id="4" name="Rounded Rectangle 3"/>
          <p:cNvSpPr/>
          <p:nvPr/>
        </p:nvSpPr>
        <p:spPr>
          <a:xfrm>
            <a:off x="661170" y="1624541"/>
            <a:ext cx="10210799" cy="1201211"/>
          </a:xfrm>
          <a:prstGeom prst="roundRect">
            <a:avLst/>
          </a:prstGeom>
          <a:solidFill>
            <a:srgbClr val="4E2E2D"/>
          </a:solidFill>
          <a:ln w="25400" cap="flat" cmpd="sng" algn="ctr">
            <a:solidFill>
              <a:srgbClr val="4E2E2D">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prstClr val="white"/>
                </a:solidFill>
                <a:effectLst/>
                <a:uLnTx/>
                <a:uFillTx/>
                <a:latin typeface="Arial"/>
                <a:ea typeface="+mn-ea"/>
                <a:cs typeface="+mn-cs"/>
              </a:rPr>
              <a:t>Common Pitfall:  For </a:t>
            </a:r>
            <a:r>
              <a:rPr kumimoji="0" lang="en-US" sz="2400" b="0" i="0" u="none" strike="noStrike" kern="0" cap="none" spc="0" normalizeH="0" baseline="0" noProof="0" dirty="0" err="1">
                <a:ln>
                  <a:noFill/>
                </a:ln>
                <a:solidFill>
                  <a:prstClr val="white"/>
                </a:solidFill>
                <a:effectLst/>
                <a:uLnTx/>
                <a:uFillTx/>
                <a:latin typeface="Arial"/>
                <a:ea typeface="+mn-ea"/>
                <a:cs typeface="+mn-cs"/>
              </a:rPr>
              <a:t>safet</a:t>
            </a:r>
            <a:r>
              <a:rPr lang="en-US" sz="2400" kern="0" dirty="0">
                <a:solidFill>
                  <a:prstClr val="white"/>
                </a:solidFill>
                <a:latin typeface="Arial"/>
              </a:rPr>
              <a:t>y analyses, choosing the most conservative approach across various choices </a:t>
            </a:r>
            <a:endParaRPr kumimoji="0" lang="en-US" sz="2400" b="0" i="0" u="none" strike="noStrike" kern="0" cap="none" spc="0" normalizeH="0" baseline="0" noProof="0" dirty="0">
              <a:ln>
                <a:noFill/>
              </a:ln>
              <a:solidFill>
                <a:prstClr val="white"/>
              </a:solidFill>
              <a:effectLst/>
              <a:uLnTx/>
              <a:uFillTx/>
              <a:latin typeface="Arial"/>
              <a:ea typeface="+mn-ea"/>
              <a:cs typeface="+mn-cs"/>
            </a:endParaRPr>
          </a:p>
        </p:txBody>
      </p:sp>
      <p:sp>
        <p:nvSpPr>
          <p:cNvPr id="5" name="Rounded Rectangle 4"/>
          <p:cNvSpPr/>
          <p:nvPr/>
        </p:nvSpPr>
        <p:spPr>
          <a:xfrm>
            <a:off x="661170" y="3136727"/>
            <a:ext cx="10210799" cy="1709594"/>
          </a:xfrm>
          <a:prstGeom prst="round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2400" dirty="0"/>
              <a:t>Conservative from a total count perspective may lead to being less conservative from a treatment difference perspective</a:t>
            </a:r>
          </a:p>
          <a:p>
            <a:pPr marL="285750" indent="-285750">
              <a:buFont typeface="Arial" panose="020B0604020202020204" pitchFamily="34" charset="0"/>
              <a:buChar char="•"/>
            </a:pPr>
            <a:r>
              <a:rPr lang="en-US" sz="2400" dirty="0"/>
              <a:t>To assess treatment differences, recommend making analytical decisions that lead to the least amount of bias</a:t>
            </a:r>
          </a:p>
        </p:txBody>
      </p:sp>
    </p:spTree>
    <p:extLst>
      <p:ext uri="{BB962C8B-B14F-4D97-AF65-F5344CB8AC3E}">
        <p14:creationId xmlns:p14="http://schemas.microsoft.com/office/powerpoint/2010/main" val="23747395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793065"/>
          </a:xfrm>
          <a:prstGeom prst="rect">
            <a:avLst/>
          </a:prstGeom>
        </p:spPr>
        <p:txBody>
          <a:bodyPr/>
          <a:lstStyle/>
          <a:p>
            <a:pPr algn="l"/>
            <a:r>
              <a:rPr lang="en-US" sz="3600" b="1" dirty="0">
                <a:solidFill>
                  <a:srgbClr val="663F64"/>
                </a:solidFill>
                <a:latin typeface="Helvetica Neue"/>
                <a:cs typeface="Helvetica Neue"/>
              </a:rPr>
              <a:t>Pre-reads</a:t>
            </a:r>
          </a:p>
        </p:txBody>
      </p:sp>
      <p:sp>
        <p:nvSpPr>
          <p:cNvPr id="3" name="Content Placeholder 2"/>
          <p:cNvSpPr>
            <a:spLocks noGrp="1"/>
          </p:cNvSpPr>
          <p:nvPr>
            <p:ph idx="4294967295"/>
          </p:nvPr>
        </p:nvSpPr>
        <p:spPr>
          <a:xfrm>
            <a:off x="276350" y="1529861"/>
            <a:ext cx="11687050" cy="4221701"/>
          </a:xfrm>
          <a:prstGeom prst="rect">
            <a:avLst/>
          </a:prstGeom>
        </p:spPr>
        <p:txBody>
          <a:bodyPr/>
          <a:lstStyle/>
          <a:p>
            <a:r>
              <a:rPr lang="en-US" sz="2400" dirty="0">
                <a:latin typeface="Helvetica Neue"/>
              </a:rPr>
              <a:t>The following white papers from the </a:t>
            </a:r>
            <a:r>
              <a:rPr lang="en-US" sz="2400" dirty="0" err="1">
                <a:latin typeface="Helvetica Neue"/>
              </a:rPr>
              <a:t>PhUSE</a:t>
            </a:r>
            <a:r>
              <a:rPr lang="en-US" sz="2400" dirty="0">
                <a:latin typeface="Helvetica Neue"/>
              </a:rPr>
              <a:t> Deliverables Catalog are listed as suggested pre-reads:</a:t>
            </a:r>
          </a:p>
          <a:p>
            <a:pPr lvl="1"/>
            <a:r>
              <a:rPr lang="en-US" sz="2400" u="sng" dirty="0">
                <a:latin typeface="Helvetica Neue"/>
                <a:hlinkClick r:id="rId3"/>
              </a:rPr>
              <a:t>AE white paper</a:t>
            </a:r>
            <a:r>
              <a:rPr lang="en-US" sz="2400" dirty="0">
                <a:latin typeface="Helvetica Neue"/>
                <a:hlinkClick r:id="rId3"/>
              </a:rPr>
              <a:t> </a:t>
            </a:r>
            <a:endParaRPr lang="en-US" sz="2400" dirty="0">
              <a:latin typeface="Helvetica Neue"/>
            </a:endParaRPr>
          </a:p>
          <a:p>
            <a:pPr lvl="1"/>
            <a:r>
              <a:rPr lang="en-US" sz="2400" u="sng" dirty="0">
                <a:latin typeface="Helvetica Neue"/>
                <a:hlinkClick r:id="rId4"/>
              </a:rPr>
              <a:t>Labs/Vitals/ECGs Central Tendency white paper</a:t>
            </a:r>
            <a:endParaRPr lang="en-US" sz="2400" dirty="0">
              <a:latin typeface="Helvetica Neue"/>
            </a:endParaRPr>
          </a:p>
          <a:p>
            <a:pPr lvl="1"/>
            <a:r>
              <a:rPr lang="en-US" sz="2400" u="sng" dirty="0">
                <a:latin typeface="Helvetica Neue"/>
                <a:hlinkClick r:id="rId5"/>
              </a:rPr>
              <a:t>Labs/Vitals/ECGs Outlier/Shift white paper</a:t>
            </a:r>
            <a:r>
              <a:rPr lang="en-US" sz="2400" dirty="0">
                <a:latin typeface="Helvetica Neue"/>
              </a:rPr>
              <a:t>    </a:t>
            </a:r>
          </a:p>
          <a:p>
            <a:pPr lvl="1"/>
            <a:r>
              <a:rPr lang="en-US" sz="2400" u="sng" dirty="0">
                <a:latin typeface="Helvetica Neue"/>
                <a:hlinkClick r:id="rId6"/>
              </a:rPr>
              <a:t>Demographics/Disposition/Medications white paper</a:t>
            </a:r>
            <a:r>
              <a:rPr lang="en-US" sz="2400" dirty="0">
                <a:latin typeface="Helvetica Neue"/>
              </a:rPr>
              <a:t> </a:t>
            </a:r>
          </a:p>
          <a:p>
            <a:r>
              <a:rPr lang="en-US" sz="2400" dirty="0">
                <a:latin typeface="Helvetica Neue"/>
              </a:rPr>
              <a:t>Additional useful resource:</a:t>
            </a:r>
          </a:p>
          <a:p>
            <a:pPr lvl="1"/>
            <a:r>
              <a:rPr lang="en-US" sz="2400" u="sng" dirty="0">
                <a:latin typeface="Helvetica Neue"/>
                <a:hlinkClick r:id="rId7"/>
              </a:rPr>
              <a:t>FDA 2010 Clinical Review Template</a:t>
            </a:r>
            <a:r>
              <a:rPr lang="en-US" sz="2400" dirty="0">
                <a:latin typeface="Helvetica Neue"/>
                <a:hlinkClick r:id="rId7"/>
              </a:rPr>
              <a:t> </a:t>
            </a:r>
            <a:r>
              <a:rPr lang="en-US" sz="2400" dirty="0">
                <a:latin typeface="Helvetica Neue"/>
              </a:rPr>
              <a:t>(Attachment B, starting on page B-1)</a:t>
            </a:r>
          </a:p>
          <a:p>
            <a:endParaRPr lang="en-US" dirty="0">
              <a:latin typeface="Helvetica Neue"/>
              <a:cs typeface="Helvetica Neue"/>
            </a:endParaRPr>
          </a:p>
          <a:p>
            <a:endParaRPr lang="en-US" dirty="0">
              <a:latin typeface="Helvetica Neue"/>
              <a:cs typeface="Helvetica Neue"/>
            </a:endParaRPr>
          </a:p>
        </p:txBody>
      </p:sp>
    </p:spTree>
    <p:extLst>
      <p:ext uri="{BB962C8B-B14F-4D97-AF65-F5344CB8AC3E}">
        <p14:creationId xmlns:p14="http://schemas.microsoft.com/office/powerpoint/2010/main" val="309641043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4"/>
            <a:ext cx="11687049" cy="744704"/>
          </a:xfrm>
          <a:prstGeom prst="rect">
            <a:avLst/>
          </a:prstGeom>
        </p:spPr>
        <p:txBody>
          <a:bodyPr/>
          <a:lstStyle/>
          <a:p>
            <a:pPr algn="l"/>
            <a:r>
              <a:rPr lang="en-US" sz="3600" b="1" dirty="0">
                <a:solidFill>
                  <a:srgbClr val="663F64"/>
                </a:solidFill>
                <a:latin typeface="Helvetica Neue"/>
                <a:cs typeface="Helvetica Neue"/>
              </a:rPr>
              <a:t>Adverse Events - FAQs</a:t>
            </a:r>
          </a:p>
        </p:txBody>
      </p:sp>
      <p:sp>
        <p:nvSpPr>
          <p:cNvPr id="3" name="Content Placeholder 2"/>
          <p:cNvSpPr>
            <a:spLocks noGrp="1"/>
          </p:cNvSpPr>
          <p:nvPr>
            <p:ph idx="4294967295"/>
          </p:nvPr>
        </p:nvSpPr>
        <p:spPr>
          <a:xfrm>
            <a:off x="283290" y="1164977"/>
            <a:ext cx="10781117" cy="3205855"/>
          </a:xfrm>
          <a:prstGeom prst="rect">
            <a:avLst/>
          </a:prstGeom>
        </p:spPr>
        <p:txBody>
          <a:bodyPr/>
          <a:lstStyle/>
          <a:p>
            <a:r>
              <a:rPr lang="en-US" sz="2200" dirty="0">
                <a:latin typeface="Helvetica Neue"/>
              </a:rPr>
              <a:t>Why don’t you have analyses for the OL period by itself, and the follow-up period by itself?</a:t>
            </a:r>
          </a:p>
          <a:p>
            <a:pPr lvl="1"/>
            <a:r>
              <a:rPr lang="en-US" sz="2200" dirty="0">
                <a:latin typeface="Helvetica Neue"/>
              </a:rPr>
              <a:t>If data are presented by period, it makes it more difficult to find the more rare events that warrant further scrutiny</a:t>
            </a:r>
          </a:p>
          <a:p>
            <a:pPr lvl="1"/>
            <a:r>
              <a:rPr lang="en-US" sz="2200" dirty="0">
                <a:latin typeface="Helvetica Neue"/>
              </a:rPr>
              <a:t>Unless the compound has withdrawal effects, a summary of the follow-up period by itself isn’t usually associated with an estimate of interest</a:t>
            </a:r>
          </a:p>
          <a:p>
            <a:pPr lvl="2"/>
            <a:r>
              <a:rPr lang="en-US" sz="2200" dirty="0">
                <a:latin typeface="Helvetica Neue"/>
              </a:rPr>
              <a:t>There’s a better way to assess withdrawal effects</a:t>
            </a:r>
          </a:p>
          <a:p>
            <a:pPr lvl="2"/>
            <a:r>
              <a:rPr lang="en-US" sz="2200" dirty="0">
                <a:latin typeface="Helvetica Neue"/>
              </a:rPr>
              <a:t>There’s a better way to characterize events after stopping treatment</a:t>
            </a:r>
          </a:p>
        </p:txBody>
      </p:sp>
      <p:sp>
        <p:nvSpPr>
          <p:cNvPr id="5" name="Rounded Rectangle 4"/>
          <p:cNvSpPr/>
          <p:nvPr/>
        </p:nvSpPr>
        <p:spPr>
          <a:xfrm>
            <a:off x="932688" y="4427638"/>
            <a:ext cx="9989312" cy="729578"/>
          </a:xfrm>
          <a:prstGeom prst="roundRect">
            <a:avLst/>
          </a:prstGeom>
          <a:solidFill>
            <a:srgbClr val="4E2E2D"/>
          </a:solidFill>
          <a:ln w="25400" cap="flat" cmpd="sng" algn="ctr">
            <a:solidFill>
              <a:srgbClr val="4E2E2D">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prstClr val="white"/>
                </a:solidFill>
                <a:effectLst/>
                <a:uLnTx/>
                <a:uFillTx/>
                <a:latin typeface="Arial"/>
                <a:ea typeface="+mn-ea"/>
                <a:cs typeface="+mn-cs"/>
              </a:rPr>
              <a:t>Common Pitfall:  Plan for all safety analyses by period for all periods</a:t>
            </a:r>
          </a:p>
        </p:txBody>
      </p:sp>
    </p:spTree>
    <p:extLst>
      <p:ext uri="{BB962C8B-B14F-4D97-AF65-F5344CB8AC3E}">
        <p14:creationId xmlns:p14="http://schemas.microsoft.com/office/powerpoint/2010/main" val="41168771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4"/>
            <a:ext cx="11687049" cy="744704"/>
          </a:xfrm>
          <a:prstGeom prst="rect">
            <a:avLst/>
          </a:prstGeom>
        </p:spPr>
        <p:txBody>
          <a:bodyPr/>
          <a:lstStyle/>
          <a:p>
            <a:pPr algn="l"/>
            <a:r>
              <a:rPr lang="en-US" sz="3600" b="1" dirty="0">
                <a:solidFill>
                  <a:srgbClr val="663F64"/>
                </a:solidFill>
                <a:latin typeface="Helvetica Neue"/>
                <a:cs typeface="Helvetica Neue"/>
              </a:rPr>
              <a:t>Adverse Events - FAQs</a:t>
            </a:r>
          </a:p>
        </p:txBody>
      </p:sp>
      <p:sp>
        <p:nvSpPr>
          <p:cNvPr id="3" name="Content Placeholder 2"/>
          <p:cNvSpPr>
            <a:spLocks noGrp="1"/>
          </p:cNvSpPr>
          <p:nvPr>
            <p:ph idx="4294967295"/>
          </p:nvPr>
        </p:nvSpPr>
        <p:spPr>
          <a:xfrm>
            <a:off x="283290" y="1084629"/>
            <a:ext cx="10781117" cy="1984623"/>
          </a:xfrm>
          <a:prstGeom prst="rect">
            <a:avLst/>
          </a:prstGeom>
        </p:spPr>
        <p:txBody>
          <a:bodyPr/>
          <a:lstStyle/>
          <a:p>
            <a:r>
              <a:rPr lang="en-US" sz="2200" dirty="0">
                <a:latin typeface="Helvetica Neue"/>
              </a:rPr>
              <a:t>Why didn’t you include exposure-adjusted incidence rates?</a:t>
            </a:r>
          </a:p>
          <a:p>
            <a:pPr lvl="1"/>
            <a:r>
              <a:rPr lang="en-US" sz="2200" dirty="0">
                <a:latin typeface="Helvetica Neue"/>
              </a:rPr>
              <a:t>For controlled periods, we don’t usually have differential observation time, so exposure-adjustment isn’t usually warranted</a:t>
            </a:r>
          </a:p>
          <a:p>
            <a:pPr lvl="1"/>
            <a:r>
              <a:rPr lang="en-US" sz="2200" dirty="0">
                <a:latin typeface="Helvetica Neue"/>
              </a:rPr>
              <a:t>For During Study Drug, exposure-adjusted incidence rates might be useful, but we recommend the additional summaries for integrated only</a:t>
            </a:r>
          </a:p>
        </p:txBody>
      </p:sp>
      <p:sp>
        <p:nvSpPr>
          <p:cNvPr id="7" name="Rounded Rectangle 6"/>
          <p:cNvSpPr/>
          <p:nvPr/>
        </p:nvSpPr>
        <p:spPr>
          <a:xfrm>
            <a:off x="457198" y="3121542"/>
            <a:ext cx="10854268" cy="630314"/>
          </a:xfrm>
          <a:prstGeom prst="roundRect">
            <a:avLst/>
          </a:prstGeom>
          <a:solidFill>
            <a:srgbClr val="4E2E2D"/>
          </a:solidFill>
          <a:ln w="25400" cap="flat" cmpd="sng" algn="ctr">
            <a:solidFill>
              <a:srgbClr val="4E2E2D">
                <a:shade val="50000"/>
              </a:srgbClr>
            </a:solidFill>
            <a:prstDash val="solid"/>
          </a:ln>
          <a:effectLst/>
        </p:spPr>
        <p:txBody>
          <a:bodyPr rtlCol="0" anchor="ct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a:ln>
                  <a:noFill/>
                </a:ln>
                <a:solidFill>
                  <a:prstClr val="white"/>
                </a:solidFill>
                <a:effectLst/>
                <a:uLnTx/>
                <a:uFillTx/>
                <a:latin typeface="Arial"/>
                <a:ea typeface="+mn-ea"/>
                <a:cs typeface="+mn-cs"/>
              </a:rPr>
              <a:t>Common Pitfall:  Thinking that exposure-adjustment is a complete solution for taking care of differences in observation time</a:t>
            </a:r>
          </a:p>
        </p:txBody>
      </p:sp>
      <p:sp>
        <p:nvSpPr>
          <p:cNvPr id="8" name="Rounded Rectangle 7"/>
          <p:cNvSpPr/>
          <p:nvPr/>
        </p:nvSpPr>
        <p:spPr>
          <a:xfrm>
            <a:off x="457197" y="3928668"/>
            <a:ext cx="10854269" cy="630314"/>
          </a:xfrm>
          <a:prstGeom prst="roundRect">
            <a:avLst/>
          </a:prstGeom>
          <a:solidFill>
            <a:srgbClr val="4E2E2D"/>
          </a:solidFill>
          <a:ln w="25400" cap="flat" cmpd="sng" algn="ctr">
            <a:solidFill>
              <a:srgbClr val="4E2E2D">
                <a:shade val="50000"/>
              </a:srgbClr>
            </a:solidFill>
            <a:prstDash val="solid"/>
          </a:ln>
          <a:effectLst/>
        </p:spPr>
        <p:txBody>
          <a:bodyPr rtlCol="0" anchor="ct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a:ln>
                  <a:noFill/>
                </a:ln>
                <a:solidFill>
                  <a:prstClr val="white"/>
                </a:solidFill>
                <a:effectLst/>
                <a:uLnTx/>
                <a:uFillTx/>
                <a:latin typeface="Arial"/>
                <a:ea typeface="+mn-ea"/>
                <a:cs typeface="+mn-cs"/>
              </a:rPr>
              <a:t>Common Pitfall:  Under-appreciation that exposure-adjusted incidence rates can perform poorly for events that mainly occur early</a:t>
            </a:r>
          </a:p>
        </p:txBody>
      </p:sp>
      <p:sp>
        <p:nvSpPr>
          <p:cNvPr id="9" name="Rounded Rectangle 8"/>
          <p:cNvSpPr/>
          <p:nvPr/>
        </p:nvSpPr>
        <p:spPr>
          <a:xfrm>
            <a:off x="457199" y="4710659"/>
            <a:ext cx="10854268" cy="630314"/>
          </a:xfrm>
          <a:prstGeom prst="roundRect">
            <a:avLst/>
          </a:prstGeom>
          <a:solidFill>
            <a:srgbClr val="4E2E2D"/>
          </a:solidFill>
          <a:ln w="25400" cap="flat" cmpd="sng" algn="ctr">
            <a:solidFill>
              <a:srgbClr val="4E2E2D">
                <a:shade val="50000"/>
              </a:srgbClr>
            </a:solidFill>
            <a:prstDash val="solid"/>
          </a:ln>
          <a:effectLst/>
        </p:spPr>
        <p:txBody>
          <a:bodyPr rtlCol="0" anchor="ct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a:ln>
                  <a:noFill/>
                </a:ln>
                <a:solidFill>
                  <a:prstClr val="white"/>
                </a:solidFill>
                <a:effectLst/>
                <a:uLnTx/>
                <a:uFillTx/>
                <a:latin typeface="Arial"/>
                <a:ea typeface="+mn-ea"/>
                <a:cs typeface="+mn-cs"/>
              </a:rPr>
              <a:t>Common Pitfall:  Creating exposure-adjusted incidence rates that includes off-treatment time </a:t>
            </a:r>
          </a:p>
        </p:txBody>
      </p:sp>
    </p:spTree>
    <p:extLst>
      <p:ext uri="{BB962C8B-B14F-4D97-AF65-F5344CB8AC3E}">
        <p14:creationId xmlns:p14="http://schemas.microsoft.com/office/powerpoint/2010/main" val="229495236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Adverse Events - FAQs</a:t>
            </a:r>
          </a:p>
        </p:txBody>
      </p:sp>
      <p:sp>
        <p:nvSpPr>
          <p:cNvPr id="3" name="Content Placeholder 2"/>
          <p:cNvSpPr>
            <a:spLocks noGrp="1"/>
          </p:cNvSpPr>
          <p:nvPr>
            <p:ph idx="4294967295"/>
          </p:nvPr>
        </p:nvSpPr>
        <p:spPr>
          <a:xfrm>
            <a:off x="283290" y="1164977"/>
            <a:ext cx="10781117" cy="4033556"/>
          </a:xfrm>
          <a:prstGeom prst="rect">
            <a:avLst/>
          </a:prstGeom>
        </p:spPr>
        <p:txBody>
          <a:bodyPr/>
          <a:lstStyle/>
          <a:p>
            <a:r>
              <a:rPr lang="en-US" sz="2800" dirty="0">
                <a:latin typeface="Helvetica Neue"/>
              </a:rPr>
              <a:t>Why do some compound teams use subjective severity levels (mild/moderate/severe) when CTC objective levels can be used?</a:t>
            </a:r>
          </a:p>
          <a:p>
            <a:pPr lvl="1"/>
            <a:r>
              <a:rPr lang="en-US" sz="2400" dirty="0">
                <a:latin typeface="Helvetica Neue"/>
              </a:rPr>
              <a:t>See the </a:t>
            </a:r>
            <a:r>
              <a:rPr lang="en-US" sz="2400" dirty="0" err="1">
                <a:latin typeface="Helvetica Neue"/>
              </a:rPr>
              <a:t>PhUSE</a:t>
            </a:r>
            <a:r>
              <a:rPr lang="en-US" sz="2400" dirty="0">
                <a:latin typeface="Helvetica Neue"/>
              </a:rPr>
              <a:t> AE white paper for a discussion</a:t>
            </a:r>
          </a:p>
          <a:p>
            <a:pPr lvl="1"/>
            <a:r>
              <a:rPr lang="en-US" sz="2400" dirty="0">
                <a:latin typeface="Helvetica Neue"/>
              </a:rPr>
              <a:t>Developed for oncology since oncology patients experience many adverse events and such severity granularity is considered useful</a:t>
            </a:r>
          </a:p>
          <a:p>
            <a:pPr lvl="1"/>
            <a:r>
              <a:rPr lang="en-US" sz="2400" dirty="0">
                <a:latin typeface="Helvetica Neue"/>
              </a:rPr>
              <a:t>For most indications, subjective severity levels seem sufficient (and considered less burdensome)</a:t>
            </a:r>
          </a:p>
          <a:p>
            <a:pPr lvl="2"/>
            <a:r>
              <a:rPr lang="en-US" sz="2000" dirty="0">
                <a:latin typeface="Helvetica Neue"/>
              </a:rPr>
              <a:t>Knowing seriousness and knowing whether the event led to treatment discontinuation are additional indicators of severity</a:t>
            </a:r>
          </a:p>
        </p:txBody>
      </p:sp>
    </p:spTree>
    <p:extLst>
      <p:ext uri="{BB962C8B-B14F-4D97-AF65-F5344CB8AC3E}">
        <p14:creationId xmlns:p14="http://schemas.microsoft.com/office/powerpoint/2010/main" val="21830634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Adverse Events - FAQs</a:t>
            </a:r>
          </a:p>
        </p:txBody>
      </p:sp>
      <p:sp>
        <p:nvSpPr>
          <p:cNvPr id="3" name="Content Placeholder 2"/>
          <p:cNvSpPr>
            <a:spLocks noGrp="1"/>
          </p:cNvSpPr>
          <p:nvPr>
            <p:ph idx="4294967295"/>
          </p:nvPr>
        </p:nvSpPr>
        <p:spPr>
          <a:xfrm>
            <a:off x="283290" y="1164977"/>
            <a:ext cx="10781117" cy="4033556"/>
          </a:xfrm>
          <a:prstGeom prst="rect">
            <a:avLst/>
          </a:prstGeom>
        </p:spPr>
        <p:txBody>
          <a:bodyPr/>
          <a:lstStyle/>
          <a:p>
            <a:r>
              <a:rPr lang="en-US" dirty="0">
                <a:latin typeface="Helvetica Neue"/>
              </a:rPr>
              <a:t>Why didn’t you include a summary of AEs considered related by the investigator?</a:t>
            </a:r>
          </a:p>
          <a:p>
            <a:pPr lvl="1"/>
            <a:r>
              <a:rPr lang="en-US" sz="2400" dirty="0">
                <a:latin typeface="Helvetica Neue"/>
              </a:rPr>
              <a:t>Assessments by investigators are highly dependent on information available at the time of the clinical trial (</a:t>
            </a:r>
            <a:r>
              <a:rPr lang="en-US" sz="2400" dirty="0" err="1">
                <a:latin typeface="Helvetica Neue"/>
              </a:rPr>
              <a:t>eg</a:t>
            </a:r>
            <a:r>
              <a:rPr lang="en-US" sz="2400" dirty="0">
                <a:latin typeface="Helvetica Neue"/>
              </a:rPr>
              <a:t>, what is in the investigator’s brochure)</a:t>
            </a:r>
          </a:p>
          <a:p>
            <a:pPr lvl="1"/>
            <a:r>
              <a:rPr lang="en-US" sz="2400" dirty="0">
                <a:latin typeface="Helvetica Neue"/>
              </a:rPr>
              <a:t>Thus, it’s generally not useful to use their assessment as part of signal detection</a:t>
            </a:r>
          </a:p>
          <a:p>
            <a:pPr lvl="2"/>
            <a:r>
              <a:rPr lang="en-US" dirty="0">
                <a:latin typeface="Helvetica Neue"/>
              </a:rPr>
              <a:t>Could be useful in the review of individual cases for signal clarification</a:t>
            </a:r>
          </a:p>
        </p:txBody>
      </p:sp>
    </p:spTree>
    <p:extLst>
      <p:ext uri="{BB962C8B-B14F-4D97-AF65-F5344CB8AC3E}">
        <p14:creationId xmlns:p14="http://schemas.microsoft.com/office/powerpoint/2010/main" val="35457967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Adverse Events - Interpretation</a:t>
            </a:r>
          </a:p>
        </p:txBody>
      </p:sp>
      <p:sp>
        <p:nvSpPr>
          <p:cNvPr id="3" name="Content Placeholder 2"/>
          <p:cNvSpPr>
            <a:spLocks noGrp="1"/>
          </p:cNvSpPr>
          <p:nvPr>
            <p:ph idx="4294967295"/>
          </p:nvPr>
        </p:nvSpPr>
        <p:spPr>
          <a:xfrm>
            <a:off x="283290" y="1164977"/>
            <a:ext cx="10781117" cy="2729690"/>
          </a:xfrm>
          <a:prstGeom prst="rect">
            <a:avLst/>
          </a:prstGeom>
        </p:spPr>
        <p:txBody>
          <a:bodyPr/>
          <a:lstStyle/>
          <a:p>
            <a:r>
              <a:rPr lang="en-US" sz="2800" dirty="0">
                <a:latin typeface="Helvetica Neue"/>
              </a:rPr>
              <a:t>Study Drug vs Placebo comparisons</a:t>
            </a:r>
          </a:p>
          <a:p>
            <a:pPr lvl="1"/>
            <a:r>
              <a:rPr lang="en-US" sz="2000" dirty="0">
                <a:latin typeface="Helvetica Neue"/>
              </a:rPr>
              <a:t>Confidence intervals and p-values provide an assessment on how strong the evidence is for an imbalance – NOT used to assess statistical significance</a:t>
            </a:r>
          </a:p>
          <a:p>
            <a:pPr lvl="1"/>
            <a:r>
              <a:rPr lang="en-US" sz="2000" dirty="0">
                <a:latin typeface="Helvetica Neue"/>
              </a:rPr>
              <a:t>See </a:t>
            </a:r>
            <a:r>
              <a:rPr lang="en-US" sz="2000" dirty="0">
                <a:latin typeface="Helvetica Neue"/>
                <a:hlinkClick r:id="rId3"/>
              </a:rPr>
              <a:t>March 2019 special issue of The American Statistician</a:t>
            </a:r>
            <a:endParaRPr lang="en-US" sz="2000" dirty="0">
              <a:latin typeface="Helvetica Neue"/>
            </a:endParaRPr>
          </a:p>
          <a:p>
            <a:pPr lvl="2"/>
            <a:r>
              <a:rPr lang="en-US" sz="2000" dirty="0">
                <a:latin typeface="Helvetica Neue"/>
              </a:rPr>
              <a:t>Moving to a world beyond p&lt;0.05</a:t>
            </a:r>
          </a:p>
          <a:p>
            <a:pPr lvl="2"/>
            <a:r>
              <a:rPr lang="en-US" sz="2000" i="1" dirty="0">
                <a:latin typeface="Helvetica Neue"/>
              </a:rPr>
              <a:t>As “statistical significance” is used less, statistical thinking will be used more </a:t>
            </a:r>
          </a:p>
        </p:txBody>
      </p:sp>
      <p:sp>
        <p:nvSpPr>
          <p:cNvPr id="4" name="Rounded Rectangle 3"/>
          <p:cNvSpPr/>
          <p:nvPr/>
        </p:nvSpPr>
        <p:spPr>
          <a:xfrm>
            <a:off x="457199" y="3884983"/>
            <a:ext cx="10607207" cy="1178083"/>
          </a:xfrm>
          <a:prstGeom prst="roundRect">
            <a:avLst/>
          </a:prstGeom>
          <a:solidFill>
            <a:srgbClr val="4E2E2D"/>
          </a:solidFill>
          <a:ln w="25400" cap="flat" cmpd="sng" algn="ctr">
            <a:solidFill>
              <a:srgbClr val="4E2E2D">
                <a:shade val="50000"/>
              </a:srgbClr>
            </a:solidFill>
            <a:prstDash val="solid"/>
          </a:ln>
          <a:effectLst/>
        </p:spPr>
        <p:txBody>
          <a:bodyPr rtlCol="0" anchor="ct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prstClr val="white"/>
                </a:solidFill>
                <a:effectLst/>
                <a:uLnTx/>
                <a:uFillTx/>
                <a:latin typeface="Arial"/>
                <a:ea typeface="+mn-ea"/>
                <a:cs typeface="+mn-cs"/>
              </a:rPr>
              <a:t>Common Pitfall:  Statements such as “The percentage was higher in study drug vs placebo, but the confidence interval included 1”</a:t>
            </a:r>
          </a:p>
        </p:txBody>
      </p:sp>
    </p:spTree>
    <p:extLst>
      <p:ext uri="{BB962C8B-B14F-4D97-AF65-F5344CB8AC3E}">
        <p14:creationId xmlns:p14="http://schemas.microsoft.com/office/powerpoint/2010/main" val="208371306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Adverse Events - Interpretation</a:t>
            </a:r>
          </a:p>
        </p:txBody>
      </p:sp>
      <p:sp>
        <p:nvSpPr>
          <p:cNvPr id="3" name="Content Placeholder 2"/>
          <p:cNvSpPr>
            <a:spLocks noGrp="1"/>
          </p:cNvSpPr>
          <p:nvPr>
            <p:ph idx="4294967295"/>
          </p:nvPr>
        </p:nvSpPr>
        <p:spPr>
          <a:xfrm>
            <a:off x="283290" y="1164977"/>
            <a:ext cx="10781117" cy="2729690"/>
          </a:xfrm>
          <a:prstGeom prst="rect">
            <a:avLst/>
          </a:prstGeom>
        </p:spPr>
        <p:txBody>
          <a:bodyPr/>
          <a:lstStyle/>
          <a:p>
            <a:r>
              <a:rPr lang="en-US" sz="2800" dirty="0">
                <a:latin typeface="Helvetica Neue"/>
              </a:rPr>
              <a:t>During Study Drug and During Study </a:t>
            </a:r>
            <a:r>
              <a:rPr lang="en-US" sz="2800" dirty="0" err="1">
                <a:latin typeface="Helvetica Neue"/>
              </a:rPr>
              <a:t>Drug+After</a:t>
            </a:r>
            <a:r>
              <a:rPr lang="en-US" sz="2800" dirty="0">
                <a:latin typeface="Helvetica Neue"/>
              </a:rPr>
              <a:t> data</a:t>
            </a:r>
          </a:p>
          <a:p>
            <a:pPr lvl="1"/>
            <a:r>
              <a:rPr lang="en-US" sz="2000" dirty="0">
                <a:latin typeface="Helvetica Neue"/>
              </a:rPr>
              <a:t>With additional exposure time, there is more opportunity to see more of the rare or late onset events that could require further scrutiny for ADR determination</a:t>
            </a:r>
          </a:p>
          <a:p>
            <a:pPr lvl="1"/>
            <a:r>
              <a:rPr lang="en-US" sz="2000" dirty="0">
                <a:latin typeface="Helvetica Neue"/>
              </a:rPr>
              <a:t>Interpretation is primarily based on medical judgment, with knowledge of the population, knowledge of the design, length of study, and case reviews</a:t>
            </a:r>
          </a:p>
          <a:p>
            <a:pPr lvl="1"/>
            <a:r>
              <a:rPr lang="en-US" sz="2000" dirty="0">
                <a:latin typeface="Helvetica Neue"/>
              </a:rPr>
              <a:t>During Study </a:t>
            </a:r>
            <a:r>
              <a:rPr lang="en-US" sz="2000" dirty="0" err="1">
                <a:latin typeface="Helvetica Neue"/>
              </a:rPr>
              <a:t>Drug+After</a:t>
            </a:r>
            <a:r>
              <a:rPr lang="en-US" sz="2000" dirty="0">
                <a:latin typeface="Helvetica Neue"/>
              </a:rPr>
              <a:t> interpreted as conservative count (attributes an event after study drug to study drug)</a:t>
            </a:r>
          </a:p>
        </p:txBody>
      </p:sp>
      <p:sp>
        <p:nvSpPr>
          <p:cNvPr id="5" name="Rounded Rectangle 4"/>
          <p:cNvSpPr/>
          <p:nvPr/>
        </p:nvSpPr>
        <p:spPr>
          <a:xfrm>
            <a:off x="457200" y="3939513"/>
            <a:ext cx="10607207" cy="1187658"/>
          </a:xfrm>
          <a:prstGeom prst="roundRect">
            <a:avLst/>
          </a:prstGeom>
          <a:solidFill>
            <a:srgbClr val="4E2E2D"/>
          </a:solidFill>
          <a:ln w="25400" cap="flat" cmpd="sng" algn="ctr">
            <a:solidFill>
              <a:srgbClr val="4E2E2D">
                <a:shade val="50000"/>
              </a:srgbClr>
            </a:solidFill>
            <a:prstDash val="solid"/>
          </a:ln>
          <a:effectLst/>
        </p:spPr>
        <p:txBody>
          <a:bodyPr rtlCol="0" anchor="ct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prstClr val="white"/>
                </a:solidFill>
                <a:effectLst/>
                <a:uLnTx/>
                <a:uFillTx/>
                <a:latin typeface="Arial"/>
                <a:ea typeface="+mn-ea"/>
                <a:cs typeface="+mn-cs"/>
              </a:rPr>
              <a:t>Common Pitfall:  Comparing During Study Drug percentages or exposure-adjusted incidence</a:t>
            </a:r>
            <a:r>
              <a:rPr kumimoji="0" lang="en-US" sz="2400" b="0" i="0" u="none" strike="noStrike" kern="0" cap="none" spc="0" normalizeH="0" noProof="0" dirty="0">
                <a:ln>
                  <a:noFill/>
                </a:ln>
                <a:solidFill>
                  <a:prstClr val="white"/>
                </a:solidFill>
                <a:effectLst/>
                <a:uLnTx/>
                <a:uFillTx/>
                <a:latin typeface="Arial"/>
                <a:ea typeface="+mn-ea"/>
                <a:cs typeface="+mn-cs"/>
              </a:rPr>
              <a:t> rates </a:t>
            </a:r>
            <a:r>
              <a:rPr kumimoji="0" lang="en-US" sz="2400" b="0" i="0" u="none" strike="noStrike" kern="0" cap="none" spc="0" normalizeH="0" baseline="0" noProof="0" dirty="0">
                <a:ln>
                  <a:noFill/>
                </a:ln>
                <a:solidFill>
                  <a:prstClr val="white"/>
                </a:solidFill>
                <a:effectLst/>
                <a:uLnTx/>
                <a:uFillTx/>
                <a:latin typeface="Arial"/>
                <a:ea typeface="+mn-ea"/>
                <a:cs typeface="+mn-cs"/>
              </a:rPr>
              <a:t>with placebo-controlled percentages</a:t>
            </a:r>
          </a:p>
        </p:txBody>
      </p:sp>
    </p:spTree>
    <p:extLst>
      <p:ext uri="{BB962C8B-B14F-4D97-AF65-F5344CB8AC3E}">
        <p14:creationId xmlns:p14="http://schemas.microsoft.com/office/powerpoint/2010/main" val="11376539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Adverse Events - Interpretation</a:t>
            </a:r>
          </a:p>
        </p:txBody>
      </p:sp>
      <p:sp>
        <p:nvSpPr>
          <p:cNvPr id="3" name="Content Placeholder 2"/>
          <p:cNvSpPr>
            <a:spLocks noGrp="1"/>
          </p:cNvSpPr>
          <p:nvPr>
            <p:ph idx="4294967295"/>
          </p:nvPr>
        </p:nvSpPr>
        <p:spPr>
          <a:xfrm>
            <a:off x="283290" y="1164977"/>
            <a:ext cx="10781117" cy="2729690"/>
          </a:xfrm>
          <a:prstGeom prst="rect">
            <a:avLst/>
          </a:prstGeom>
        </p:spPr>
        <p:txBody>
          <a:bodyPr/>
          <a:lstStyle/>
          <a:p>
            <a:r>
              <a:rPr lang="en-US" dirty="0">
                <a:latin typeface="Helvetica Neue"/>
              </a:rPr>
              <a:t>Concept of primary</a:t>
            </a:r>
          </a:p>
          <a:p>
            <a:pPr lvl="1"/>
            <a:r>
              <a:rPr lang="en-US" sz="2400" dirty="0">
                <a:latin typeface="Helvetica Neue"/>
              </a:rPr>
              <a:t>Unlike efficacy, defining a primary safety analysis set is not needed</a:t>
            </a:r>
          </a:p>
          <a:p>
            <a:pPr lvl="2"/>
            <a:r>
              <a:rPr lang="en-US" dirty="0">
                <a:latin typeface="Helvetica Neue"/>
              </a:rPr>
              <a:t>Placebo-controlled data will be the most useful for the more common events </a:t>
            </a:r>
          </a:p>
          <a:p>
            <a:pPr lvl="2"/>
            <a:r>
              <a:rPr lang="en-US" dirty="0">
                <a:latin typeface="Helvetica Neue"/>
              </a:rPr>
              <a:t>Longer-term data will be the most useful for late onset and the more rare events  </a:t>
            </a:r>
          </a:p>
        </p:txBody>
      </p:sp>
      <p:sp>
        <p:nvSpPr>
          <p:cNvPr id="6" name="Rounded Rectangle 5"/>
          <p:cNvSpPr/>
          <p:nvPr/>
        </p:nvSpPr>
        <p:spPr>
          <a:xfrm>
            <a:off x="1440514" y="4364163"/>
            <a:ext cx="8466667" cy="550415"/>
          </a:xfrm>
          <a:prstGeom prst="roundRect">
            <a:avLst/>
          </a:prstGeom>
          <a:solidFill>
            <a:srgbClr val="4E2E2D"/>
          </a:solidFill>
          <a:ln w="25400" cap="flat" cmpd="sng" algn="ctr">
            <a:solidFill>
              <a:srgbClr val="4E2E2D">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prstClr val="white"/>
                </a:solidFill>
                <a:effectLst/>
                <a:uLnTx/>
                <a:uFillTx/>
                <a:latin typeface="Arial"/>
                <a:ea typeface="+mn-ea"/>
                <a:cs typeface="+mn-cs"/>
              </a:rPr>
              <a:t>Common Pitfall:  Identifying a primary safety analysis set</a:t>
            </a:r>
          </a:p>
        </p:txBody>
      </p:sp>
    </p:spTree>
    <p:extLst>
      <p:ext uri="{BB962C8B-B14F-4D97-AF65-F5344CB8AC3E}">
        <p14:creationId xmlns:p14="http://schemas.microsoft.com/office/powerpoint/2010/main" val="241082133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Adverse Events - Interpretation</a:t>
            </a:r>
          </a:p>
        </p:txBody>
      </p:sp>
      <p:sp>
        <p:nvSpPr>
          <p:cNvPr id="3" name="Content Placeholder 2"/>
          <p:cNvSpPr>
            <a:spLocks noGrp="1"/>
          </p:cNvSpPr>
          <p:nvPr>
            <p:ph idx="4294967295"/>
          </p:nvPr>
        </p:nvSpPr>
        <p:spPr>
          <a:xfrm>
            <a:off x="283290" y="1164977"/>
            <a:ext cx="10781117" cy="2729690"/>
          </a:xfrm>
          <a:prstGeom prst="rect">
            <a:avLst/>
          </a:prstGeom>
        </p:spPr>
        <p:txBody>
          <a:bodyPr/>
          <a:lstStyle/>
          <a:p>
            <a:r>
              <a:rPr lang="en-US" sz="2800" dirty="0">
                <a:latin typeface="Helvetica Neue"/>
              </a:rPr>
              <a:t>Discuss events that are noteworthy based on clinical judgment, have strong evidence for an imbalance, or high magnitude of effect</a:t>
            </a:r>
          </a:p>
          <a:p>
            <a:pPr lvl="2"/>
            <a:r>
              <a:rPr lang="en-US" dirty="0">
                <a:latin typeface="Helvetica Neue"/>
              </a:rPr>
              <a:t>The ADR determination factors can be considered for the discussion, however a lot of discussion is most appropriate for an integrated summary</a:t>
            </a:r>
          </a:p>
          <a:p>
            <a:pPr lvl="3"/>
            <a:r>
              <a:rPr lang="en-US" sz="2400" dirty="0">
                <a:latin typeface="Helvetica Neue"/>
              </a:rPr>
              <a:t>For individual studies, only need conclusions for the study, not for the compound</a:t>
            </a:r>
          </a:p>
        </p:txBody>
      </p:sp>
      <p:sp>
        <p:nvSpPr>
          <p:cNvPr id="5" name="Rounded Rectangle 4"/>
          <p:cNvSpPr/>
          <p:nvPr/>
        </p:nvSpPr>
        <p:spPr>
          <a:xfrm>
            <a:off x="626532" y="4689808"/>
            <a:ext cx="9787467" cy="643829"/>
          </a:xfrm>
          <a:prstGeom prst="roundRect">
            <a:avLst/>
          </a:prstGeom>
          <a:solidFill>
            <a:srgbClr val="4E2E2D"/>
          </a:solidFill>
          <a:ln w="25400" cap="flat" cmpd="sng" algn="ctr">
            <a:solidFill>
              <a:srgbClr val="4E2E2D">
                <a:shade val="50000"/>
              </a:srgbClr>
            </a:solidFill>
            <a:prstDash val="solid"/>
          </a:ln>
          <a:effectLst/>
        </p:spPr>
        <p:txBody>
          <a:bodyPr rtlCol="0" anchor="ct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prstClr val="white"/>
                </a:solidFill>
                <a:effectLst/>
                <a:uLnTx/>
                <a:uFillTx/>
                <a:latin typeface="Arial"/>
                <a:ea typeface="+mn-ea"/>
                <a:cs typeface="+mn-cs"/>
              </a:rPr>
              <a:t>Common Pitfall:  Focus discussion on common events </a:t>
            </a:r>
          </a:p>
        </p:txBody>
      </p:sp>
    </p:spTree>
    <p:extLst>
      <p:ext uri="{BB962C8B-B14F-4D97-AF65-F5344CB8AC3E}">
        <p14:creationId xmlns:p14="http://schemas.microsoft.com/office/powerpoint/2010/main" val="192420267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Adverse Events - Interpretation</a:t>
            </a:r>
          </a:p>
        </p:txBody>
      </p:sp>
      <p:sp>
        <p:nvSpPr>
          <p:cNvPr id="3" name="Content Placeholder 2"/>
          <p:cNvSpPr>
            <a:spLocks noGrp="1"/>
          </p:cNvSpPr>
          <p:nvPr>
            <p:ph idx="4294967295"/>
          </p:nvPr>
        </p:nvSpPr>
        <p:spPr>
          <a:xfrm>
            <a:off x="283290" y="1164976"/>
            <a:ext cx="10781117" cy="4198331"/>
          </a:xfrm>
          <a:prstGeom prst="rect">
            <a:avLst/>
          </a:prstGeom>
        </p:spPr>
        <p:txBody>
          <a:bodyPr/>
          <a:lstStyle/>
          <a:p>
            <a:r>
              <a:rPr lang="en-US" dirty="0">
                <a:latin typeface="Helvetica Neue"/>
              </a:rPr>
              <a:t>Be aware of splitting</a:t>
            </a:r>
          </a:p>
          <a:p>
            <a:pPr lvl="1"/>
            <a:r>
              <a:rPr lang="en-US" dirty="0">
                <a:latin typeface="Helvetica Neue"/>
              </a:rPr>
              <a:t>From FDA Clinical Review Template 2010:  The reviewer should consider the following: </a:t>
            </a:r>
          </a:p>
          <a:p>
            <a:pPr lvl="2"/>
            <a:r>
              <a:rPr lang="en-US" sz="2800" i="1" dirty="0">
                <a:latin typeface="Helvetica Neue"/>
              </a:rPr>
              <a:t>Whether the terms are too narrow (splitting), resulting in an underestimation of the true incidence for a particular event or syndrome (e.g., somnolence, drowsiness, sedation, and sleepiness probably all refer to the same event)</a:t>
            </a:r>
          </a:p>
          <a:p>
            <a:pPr lvl="1"/>
            <a:r>
              <a:rPr lang="en-US" dirty="0">
                <a:latin typeface="Helvetica Neue"/>
              </a:rPr>
              <a:t>“Clustering” or “Consolidation” is recommended at time of integrated summaries</a:t>
            </a:r>
          </a:p>
        </p:txBody>
      </p:sp>
    </p:spTree>
    <p:extLst>
      <p:ext uri="{BB962C8B-B14F-4D97-AF65-F5344CB8AC3E}">
        <p14:creationId xmlns:p14="http://schemas.microsoft.com/office/powerpoint/2010/main" val="286077901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Adverse Events - Interpretation</a:t>
            </a:r>
          </a:p>
        </p:txBody>
      </p:sp>
      <p:sp>
        <p:nvSpPr>
          <p:cNvPr id="3" name="Content Placeholder 2"/>
          <p:cNvSpPr>
            <a:spLocks noGrp="1"/>
          </p:cNvSpPr>
          <p:nvPr>
            <p:ph idx="4294967295"/>
          </p:nvPr>
        </p:nvSpPr>
        <p:spPr>
          <a:xfrm>
            <a:off x="283290" y="1164976"/>
            <a:ext cx="10781117" cy="3442193"/>
          </a:xfrm>
          <a:prstGeom prst="rect">
            <a:avLst/>
          </a:prstGeom>
        </p:spPr>
        <p:txBody>
          <a:bodyPr/>
          <a:lstStyle/>
          <a:p>
            <a:r>
              <a:rPr lang="en-US" dirty="0">
                <a:latin typeface="Helvetica Neue"/>
              </a:rPr>
              <a:t>Be aware of lumping</a:t>
            </a:r>
          </a:p>
          <a:p>
            <a:pPr lvl="1"/>
            <a:r>
              <a:rPr lang="en-US" sz="2400" dirty="0">
                <a:latin typeface="Helvetica Neue"/>
              </a:rPr>
              <a:t>From FDA Clinical Review Template 2010:  The reviewer should consider the following: </a:t>
            </a:r>
            <a:br>
              <a:rPr lang="en-US" sz="2400" dirty="0">
                <a:latin typeface="Helvetica Neue"/>
              </a:rPr>
            </a:br>
            <a:r>
              <a:rPr lang="en-US" sz="2400" i="1" dirty="0">
                <a:latin typeface="Helvetica Neue"/>
              </a:rPr>
              <a:t>Whether the terms are too broad or over-inclusive (lumping), so that important events that should be examined separately are diluted by less important events (e.g., loss of consciousness and syncope subsumed under hypotensive events or hypotension) </a:t>
            </a:r>
          </a:p>
          <a:p>
            <a:pPr lvl="2"/>
            <a:r>
              <a:rPr lang="en-US" dirty="0">
                <a:latin typeface="Helvetica Neue"/>
              </a:rPr>
              <a:t>Review of event descriptions during trial level safety reviews is key</a:t>
            </a:r>
          </a:p>
        </p:txBody>
      </p:sp>
      <p:sp>
        <p:nvSpPr>
          <p:cNvPr id="4" name="Rounded Rectangle 3"/>
          <p:cNvSpPr/>
          <p:nvPr/>
        </p:nvSpPr>
        <p:spPr>
          <a:xfrm>
            <a:off x="283290" y="4575060"/>
            <a:ext cx="10781116" cy="755373"/>
          </a:xfrm>
          <a:prstGeom prst="roundRect">
            <a:avLst/>
          </a:prstGeom>
          <a:solidFill>
            <a:srgbClr val="4E2E2D"/>
          </a:solidFill>
          <a:ln w="25400" cap="flat" cmpd="sng" algn="ctr">
            <a:solidFill>
              <a:srgbClr val="4E2E2D">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a:ln>
                  <a:noFill/>
                </a:ln>
                <a:solidFill>
                  <a:prstClr val="white"/>
                </a:solidFill>
                <a:effectLst/>
                <a:uLnTx/>
                <a:uFillTx/>
                <a:latin typeface="Arial"/>
                <a:ea typeface="+mn-ea"/>
                <a:cs typeface="+mn-cs"/>
              </a:rPr>
              <a:t>Common Pitfall:  Lack of appreciating the importance of reviewing event descriptions for specificity, and sending site queries where needed</a:t>
            </a:r>
          </a:p>
        </p:txBody>
      </p:sp>
    </p:spTree>
    <p:extLst>
      <p:ext uri="{BB962C8B-B14F-4D97-AF65-F5344CB8AC3E}">
        <p14:creationId xmlns:p14="http://schemas.microsoft.com/office/powerpoint/2010/main" val="9355278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Disclaimer</a:t>
            </a:r>
          </a:p>
        </p:txBody>
      </p:sp>
      <p:sp>
        <p:nvSpPr>
          <p:cNvPr id="3" name="Content Placeholder 2"/>
          <p:cNvSpPr>
            <a:spLocks noGrp="1"/>
          </p:cNvSpPr>
          <p:nvPr>
            <p:ph idx="4294967295"/>
          </p:nvPr>
        </p:nvSpPr>
        <p:spPr>
          <a:xfrm>
            <a:off x="276350" y="1303022"/>
            <a:ext cx="11687050" cy="3834837"/>
          </a:xfrm>
          <a:prstGeom prst="rect">
            <a:avLst/>
          </a:prstGeom>
        </p:spPr>
        <p:txBody>
          <a:bodyPr/>
          <a:lstStyle/>
          <a:p>
            <a:r>
              <a:rPr lang="en-US" dirty="0"/>
              <a:t>The opinions expressed in this document are those of the authors and should not be construed to represent the opinions of the Pharmaceuticals User Software Exchange (</a:t>
            </a:r>
            <a:r>
              <a:rPr lang="en-US" dirty="0" err="1"/>
              <a:t>PhUSE</a:t>
            </a:r>
            <a:r>
              <a:rPr lang="en-US" dirty="0"/>
              <a:t>), members' respective companies or organizations, or FDA’s views or policies.  The content in this document should not be interpreted as a data standard and/or information required by regulatory authorities.</a:t>
            </a:r>
          </a:p>
          <a:p>
            <a:pPr marL="0" indent="0">
              <a:buNone/>
            </a:pPr>
            <a:endParaRPr lang="en-US" dirty="0">
              <a:latin typeface="Helvetica Neue"/>
              <a:cs typeface="Helvetica Neue"/>
            </a:endParaRPr>
          </a:p>
          <a:p>
            <a:endParaRPr lang="en-US" dirty="0">
              <a:latin typeface="Helvetica Neue"/>
              <a:cs typeface="Helvetica Neue"/>
            </a:endParaRPr>
          </a:p>
        </p:txBody>
      </p:sp>
    </p:spTree>
    <p:extLst>
      <p:ext uri="{BB962C8B-B14F-4D97-AF65-F5344CB8AC3E}">
        <p14:creationId xmlns:p14="http://schemas.microsoft.com/office/powerpoint/2010/main" val="162592921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Questions?</a:t>
            </a:r>
          </a:p>
        </p:txBody>
      </p:sp>
      <p:pic>
        <p:nvPicPr>
          <p:cNvPr id="5" name="Picture 4"/>
          <p:cNvPicPr>
            <a:picLocks noChangeAspect="1"/>
          </p:cNvPicPr>
          <p:nvPr/>
        </p:nvPicPr>
        <p:blipFill>
          <a:blip r:embed="rId3"/>
          <a:stretch>
            <a:fillRect/>
          </a:stretch>
        </p:blipFill>
        <p:spPr>
          <a:xfrm>
            <a:off x="3818946" y="531674"/>
            <a:ext cx="6415300" cy="4491568"/>
          </a:xfrm>
          <a:prstGeom prst="rect">
            <a:avLst/>
          </a:prstGeom>
        </p:spPr>
      </p:pic>
    </p:spTree>
    <p:extLst>
      <p:ext uri="{BB962C8B-B14F-4D97-AF65-F5344CB8AC3E}">
        <p14:creationId xmlns:p14="http://schemas.microsoft.com/office/powerpoint/2010/main" val="369615270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Labs – The List (from labs white papers)</a:t>
            </a:r>
          </a:p>
        </p:txBody>
      </p:sp>
      <p:sp>
        <p:nvSpPr>
          <p:cNvPr id="5" name="Text Placeholder 2"/>
          <p:cNvSpPr txBox="1">
            <a:spLocks/>
          </p:cNvSpPr>
          <p:nvPr/>
        </p:nvSpPr>
        <p:spPr>
          <a:xfrm>
            <a:off x="458787" y="1151335"/>
            <a:ext cx="5099051" cy="677466"/>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latin typeface="Helvetica Neue"/>
              </a:rPr>
              <a:t>Study Drug vs Placebo	</a:t>
            </a:r>
          </a:p>
        </p:txBody>
      </p:sp>
      <p:sp>
        <p:nvSpPr>
          <p:cNvPr id="6" name="Content Placeholder 3"/>
          <p:cNvSpPr>
            <a:spLocks noGrp="1"/>
          </p:cNvSpPr>
          <p:nvPr>
            <p:ph sz="half" idx="4294967295"/>
          </p:nvPr>
        </p:nvSpPr>
        <p:spPr>
          <a:xfrm>
            <a:off x="457200" y="1631156"/>
            <a:ext cx="5363308" cy="3274464"/>
          </a:xfrm>
          <a:prstGeom prst="rect">
            <a:avLst/>
          </a:prstGeom>
        </p:spPr>
        <p:txBody>
          <a:bodyPr/>
          <a:lstStyle/>
          <a:p>
            <a:r>
              <a:rPr lang="en-US" sz="2000" dirty="0">
                <a:latin typeface="Helvetica Neue"/>
              </a:rPr>
              <a:t>Shifts to high/low (performing lab limits)</a:t>
            </a:r>
          </a:p>
          <a:p>
            <a:r>
              <a:rPr lang="en-US" sz="2000" dirty="0">
                <a:latin typeface="Helvetica Neue"/>
              </a:rPr>
              <a:t>Scatterplots</a:t>
            </a:r>
          </a:p>
          <a:p>
            <a:pPr lvl="1"/>
            <a:r>
              <a:rPr lang="en-US" sz="2000" dirty="0">
                <a:latin typeface="Helvetica Neue"/>
              </a:rPr>
              <a:t>Minimum values</a:t>
            </a:r>
          </a:p>
          <a:p>
            <a:pPr lvl="1"/>
            <a:r>
              <a:rPr lang="en-US" sz="2000" dirty="0">
                <a:latin typeface="Helvetica Neue"/>
              </a:rPr>
              <a:t>Maximum values </a:t>
            </a:r>
          </a:p>
          <a:p>
            <a:r>
              <a:rPr lang="en-US" sz="2000" dirty="0">
                <a:latin typeface="Helvetica Neue"/>
              </a:rPr>
              <a:t>Boxplots over time</a:t>
            </a:r>
          </a:p>
          <a:p>
            <a:pPr lvl="1"/>
            <a:r>
              <a:rPr lang="en-US" sz="2000" dirty="0">
                <a:latin typeface="Helvetica Neue"/>
              </a:rPr>
              <a:t>Observed</a:t>
            </a:r>
          </a:p>
          <a:p>
            <a:pPr lvl="1"/>
            <a:r>
              <a:rPr lang="en-US" sz="2000" dirty="0">
                <a:latin typeface="Helvetica Neue"/>
              </a:rPr>
              <a:t>Change (includes change to last)</a:t>
            </a:r>
          </a:p>
          <a:p>
            <a:r>
              <a:rPr lang="en-US" sz="2000" dirty="0">
                <a:latin typeface="Helvetica Neue"/>
              </a:rPr>
              <a:t>Shift tables</a:t>
            </a:r>
          </a:p>
          <a:p>
            <a:pPr lvl="1"/>
            <a:r>
              <a:rPr lang="en-US" sz="2000" dirty="0">
                <a:latin typeface="Helvetica Neue"/>
              </a:rPr>
              <a:t>Minimum values</a:t>
            </a:r>
          </a:p>
          <a:p>
            <a:pPr lvl="1"/>
            <a:r>
              <a:rPr lang="en-US" sz="2000" dirty="0">
                <a:latin typeface="Helvetica Neue"/>
              </a:rPr>
              <a:t>Maximum values</a:t>
            </a:r>
          </a:p>
          <a:p>
            <a:pPr marL="0" indent="0">
              <a:buNone/>
            </a:pPr>
            <a:endParaRPr lang="en-US" sz="1800" dirty="0"/>
          </a:p>
          <a:p>
            <a:endParaRPr lang="en-US" dirty="0"/>
          </a:p>
        </p:txBody>
      </p:sp>
      <p:sp>
        <p:nvSpPr>
          <p:cNvPr id="7" name="Text Placeholder 4"/>
          <p:cNvSpPr txBox="1">
            <a:spLocks/>
          </p:cNvSpPr>
          <p:nvPr/>
        </p:nvSpPr>
        <p:spPr>
          <a:xfrm>
            <a:off x="6739731" y="1053711"/>
            <a:ext cx="4041775" cy="479822"/>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latin typeface="Helvetica Neue"/>
              </a:rPr>
              <a:t>During Study Drug and During  Study </a:t>
            </a:r>
            <a:r>
              <a:rPr lang="en-US" dirty="0" err="1">
                <a:latin typeface="Helvetica Neue"/>
              </a:rPr>
              <a:t>Drug+After</a:t>
            </a:r>
            <a:endParaRPr lang="en-US" dirty="0">
              <a:latin typeface="Helvetica Neue"/>
            </a:endParaRPr>
          </a:p>
        </p:txBody>
      </p:sp>
      <p:sp>
        <p:nvSpPr>
          <p:cNvPr id="8" name="Content Placeholder 5"/>
          <p:cNvSpPr>
            <a:spLocks noGrp="1"/>
          </p:cNvSpPr>
          <p:nvPr>
            <p:ph sz="quarter" idx="4294967295"/>
          </p:nvPr>
        </p:nvSpPr>
        <p:spPr>
          <a:xfrm>
            <a:off x="6739731" y="2585604"/>
            <a:ext cx="4041775" cy="667480"/>
          </a:xfrm>
          <a:prstGeom prst="rect">
            <a:avLst/>
          </a:prstGeom>
        </p:spPr>
        <p:txBody>
          <a:bodyPr/>
          <a:lstStyle/>
          <a:p>
            <a:pPr lvl="1"/>
            <a:r>
              <a:rPr lang="en-US" sz="2000" dirty="0">
                <a:latin typeface="Helvetica Neue"/>
              </a:rPr>
              <a:t>Shifts to high/low</a:t>
            </a:r>
          </a:p>
        </p:txBody>
      </p:sp>
      <p:sp>
        <p:nvSpPr>
          <p:cNvPr id="9" name="Rounded Rectangle 8"/>
          <p:cNvSpPr/>
          <p:nvPr/>
        </p:nvSpPr>
        <p:spPr>
          <a:xfrm>
            <a:off x="6592094" y="3285316"/>
            <a:ext cx="4189412" cy="2042821"/>
          </a:xfrm>
          <a:prstGeom prst="round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2400" dirty="0"/>
              <a:t>Not all displays would need to go in the CSR</a:t>
            </a:r>
          </a:p>
          <a:p>
            <a:pPr marL="285750" indent="-285750">
              <a:buFont typeface="Arial" panose="020B0604020202020204" pitchFamily="34" charset="0"/>
              <a:buChar char="•"/>
            </a:pPr>
            <a:r>
              <a:rPr lang="en-US" sz="2400" dirty="0"/>
              <a:t>Some displays could be created via an interactive tool </a:t>
            </a:r>
          </a:p>
        </p:txBody>
      </p:sp>
    </p:spTree>
    <p:extLst>
      <p:ext uri="{BB962C8B-B14F-4D97-AF65-F5344CB8AC3E}">
        <p14:creationId xmlns:p14="http://schemas.microsoft.com/office/powerpoint/2010/main" val="422105030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Labs – Common Pitfalls</a:t>
            </a:r>
          </a:p>
        </p:txBody>
      </p:sp>
      <p:sp>
        <p:nvSpPr>
          <p:cNvPr id="5" name="Rounded Rectangle 4"/>
          <p:cNvSpPr/>
          <p:nvPr/>
        </p:nvSpPr>
        <p:spPr>
          <a:xfrm>
            <a:off x="457200" y="1435910"/>
            <a:ext cx="11125200" cy="676656"/>
          </a:xfrm>
          <a:prstGeom prst="roundRect">
            <a:avLst/>
          </a:prstGeom>
          <a:solidFill>
            <a:srgbClr val="4E2E2D"/>
          </a:solidFill>
          <a:ln w="25400" cap="flat" cmpd="sng" algn="ctr">
            <a:solidFill>
              <a:srgbClr val="4E2E2D">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prstClr val="white"/>
                </a:solidFill>
                <a:effectLst/>
                <a:uLnTx/>
                <a:uFillTx/>
                <a:latin typeface="Arial"/>
                <a:ea typeface="+mn-ea"/>
                <a:cs typeface="+mn-cs"/>
              </a:rPr>
              <a:t>Creating summaries for all labs in the database (as opposed to just those intended for group-level summaries</a:t>
            </a:r>
            <a:r>
              <a:rPr kumimoji="0" lang="en-US" sz="1800" b="0" i="0" u="none" strike="noStrike" kern="0" cap="none" spc="0" normalizeH="0" baseline="0" noProof="0" dirty="0">
                <a:ln>
                  <a:noFill/>
                </a:ln>
                <a:solidFill>
                  <a:prstClr val="white"/>
                </a:solidFill>
                <a:effectLst/>
                <a:uLnTx/>
                <a:uFillTx/>
                <a:latin typeface="Arial"/>
                <a:ea typeface="+mn-ea"/>
                <a:cs typeface="+mn-cs"/>
              </a:rPr>
              <a:t>)</a:t>
            </a:r>
          </a:p>
        </p:txBody>
      </p:sp>
      <p:sp>
        <p:nvSpPr>
          <p:cNvPr id="6" name="Rounded Rectangle 5"/>
          <p:cNvSpPr/>
          <p:nvPr/>
        </p:nvSpPr>
        <p:spPr>
          <a:xfrm>
            <a:off x="457200" y="2264510"/>
            <a:ext cx="11125200" cy="592940"/>
          </a:xfrm>
          <a:prstGeom prst="roundRect">
            <a:avLst/>
          </a:prstGeom>
          <a:solidFill>
            <a:srgbClr val="4E2E2D"/>
          </a:solidFill>
          <a:ln w="25400" cap="flat" cmpd="sng" algn="ctr">
            <a:solidFill>
              <a:srgbClr val="4E2E2D">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prstClr val="white"/>
                </a:solidFill>
                <a:effectLst/>
                <a:uLnTx/>
                <a:uFillTx/>
                <a:latin typeface="Arial"/>
                <a:ea typeface="+mn-ea"/>
                <a:cs typeface="+mn-cs"/>
              </a:rPr>
              <a:t>Creating summaries for labs collected in a reflex manner</a:t>
            </a:r>
          </a:p>
        </p:txBody>
      </p:sp>
      <p:sp>
        <p:nvSpPr>
          <p:cNvPr id="7" name="Rounded Rectangle 6"/>
          <p:cNvSpPr/>
          <p:nvPr/>
        </p:nvSpPr>
        <p:spPr>
          <a:xfrm>
            <a:off x="457200" y="2954590"/>
            <a:ext cx="11125200" cy="592940"/>
          </a:xfrm>
          <a:prstGeom prst="roundRect">
            <a:avLst/>
          </a:prstGeom>
          <a:solidFill>
            <a:srgbClr val="4E2E2D"/>
          </a:solidFill>
          <a:ln w="25400" cap="flat" cmpd="sng" algn="ctr">
            <a:solidFill>
              <a:srgbClr val="4E2E2D">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prstClr val="white"/>
                </a:solidFill>
                <a:effectLst/>
                <a:uLnTx/>
                <a:uFillTx/>
                <a:latin typeface="Arial"/>
                <a:ea typeface="+mn-ea"/>
                <a:cs typeface="+mn-cs"/>
              </a:rPr>
              <a:t>Creating summaries for labs in which we only receive abnormalities</a:t>
            </a:r>
          </a:p>
        </p:txBody>
      </p:sp>
      <p:sp>
        <p:nvSpPr>
          <p:cNvPr id="8" name="Rounded Rectangle 7"/>
          <p:cNvSpPr/>
          <p:nvPr/>
        </p:nvSpPr>
        <p:spPr>
          <a:xfrm>
            <a:off x="457200" y="3686050"/>
            <a:ext cx="11125200" cy="1459691"/>
          </a:xfrm>
          <a:prstGeom prst="roundRect">
            <a:avLst/>
          </a:prstGeom>
          <a:solidFill>
            <a:srgbClr val="0070C0"/>
          </a:solidFill>
          <a:ln w="25400" cap="flat" cmpd="sng" algn="ctr">
            <a:solidFill>
              <a:srgbClr val="0070C0"/>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prstClr val="white"/>
                </a:solidFill>
                <a:effectLst/>
                <a:uLnTx/>
                <a:uFillTx/>
                <a:latin typeface="Arial"/>
                <a:ea typeface="+mn-ea"/>
                <a:cs typeface="+mn-cs"/>
              </a:rPr>
              <a:t>Lesson learned:  If summaries are warranted for labs in which we only receive abnormalities (cell morphology, urine microscopic exam), special data derivations are required (</a:t>
            </a:r>
            <a:r>
              <a:rPr kumimoji="0" lang="en-US" sz="2400" b="0" i="0" u="none" strike="noStrike" kern="0" cap="none" spc="0" normalizeH="0" baseline="0" noProof="0" dirty="0" err="1">
                <a:ln>
                  <a:noFill/>
                </a:ln>
                <a:solidFill>
                  <a:prstClr val="white"/>
                </a:solidFill>
                <a:effectLst/>
                <a:uLnTx/>
                <a:uFillTx/>
                <a:latin typeface="Arial"/>
                <a:ea typeface="+mn-ea"/>
                <a:cs typeface="+mn-cs"/>
              </a:rPr>
              <a:t>eg</a:t>
            </a:r>
            <a:r>
              <a:rPr kumimoji="0" lang="en-US" sz="2400" b="0" i="0" u="none" strike="noStrike" kern="0" cap="none" spc="0" normalizeH="0" baseline="0" noProof="0" dirty="0">
                <a:ln>
                  <a:noFill/>
                </a:ln>
                <a:solidFill>
                  <a:prstClr val="white"/>
                </a:solidFill>
                <a:effectLst/>
                <a:uLnTx/>
                <a:uFillTx/>
                <a:latin typeface="Arial"/>
                <a:ea typeface="+mn-ea"/>
                <a:cs typeface="+mn-cs"/>
              </a:rPr>
              <a:t>, to impute normal records)</a:t>
            </a:r>
          </a:p>
        </p:txBody>
      </p:sp>
    </p:spTree>
    <p:extLst>
      <p:ext uri="{BB962C8B-B14F-4D97-AF65-F5344CB8AC3E}">
        <p14:creationId xmlns:p14="http://schemas.microsoft.com/office/powerpoint/2010/main" val="416480886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50" y="420273"/>
            <a:ext cx="7191250" cy="663460"/>
          </a:xfrm>
          <a:prstGeom prst="rect">
            <a:avLst/>
          </a:prstGeom>
        </p:spPr>
        <p:txBody>
          <a:bodyPr/>
          <a:lstStyle/>
          <a:p>
            <a:pPr algn="l"/>
            <a:r>
              <a:rPr lang="en-US" sz="2400" b="1" dirty="0">
                <a:solidFill>
                  <a:srgbClr val="663F64"/>
                </a:solidFill>
                <a:latin typeface="Helvetica Neue"/>
                <a:cs typeface="Helvetica Neue"/>
              </a:rPr>
              <a:t>Labs – Treatment Period Shell</a:t>
            </a:r>
          </a:p>
        </p:txBody>
      </p:sp>
      <p:pic>
        <p:nvPicPr>
          <p:cNvPr id="3" name="Picture 2"/>
          <p:cNvPicPr>
            <a:picLocks noChangeAspect="1"/>
          </p:cNvPicPr>
          <p:nvPr/>
        </p:nvPicPr>
        <p:blipFill>
          <a:blip r:embed="rId3"/>
          <a:stretch>
            <a:fillRect/>
          </a:stretch>
        </p:blipFill>
        <p:spPr>
          <a:xfrm>
            <a:off x="425767" y="1363528"/>
            <a:ext cx="10563225" cy="3571875"/>
          </a:xfrm>
          <a:prstGeom prst="rect">
            <a:avLst/>
          </a:prstGeom>
        </p:spPr>
      </p:pic>
      <p:sp>
        <p:nvSpPr>
          <p:cNvPr id="4" name="Rounded Rectangle 3"/>
          <p:cNvSpPr/>
          <p:nvPr/>
        </p:nvSpPr>
        <p:spPr>
          <a:xfrm>
            <a:off x="9054590" y="420273"/>
            <a:ext cx="1826560" cy="105419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T1 = Low dose</a:t>
            </a:r>
          </a:p>
          <a:p>
            <a:pPr algn="ctr"/>
            <a:r>
              <a:rPr lang="en-US" dirty="0"/>
              <a:t>T2 = High dose</a:t>
            </a:r>
          </a:p>
          <a:p>
            <a:pPr algn="ctr"/>
            <a:r>
              <a:rPr lang="en-US" dirty="0"/>
              <a:t>PL=placebo</a:t>
            </a:r>
          </a:p>
        </p:txBody>
      </p:sp>
    </p:spTree>
    <p:extLst>
      <p:ext uri="{BB962C8B-B14F-4D97-AF65-F5344CB8AC3E}">
        <p14:creationId xmlns:p14="http://schemas.microsoft.com/office/powerpoint/2010/main" val="221494585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50" y="420273"/>
            <a:ext cx="1789517" cy="2187460"/>
          </a:xfrm>
          <a:prstGeom prst="rect">
            <a:avLst/>
          </a:prstGeom>
        </p:spPr>
        <p:txBody>
          <a:bodyPr/>
          <a:lstStyle/>
          <a:p>
            <a:pPr algn="l"/>
            <a:r>
              <a:rPr lang="en-US" sz="2400" b="1" dirty="0">
                <a:solidFill>
                  <a:srgbClr val="663F64"/>
                </a:solidFill>
                <a:latin typeface="Helvetica Neue"/>
                <a:cs typeface="Helvetica Neue"/>
              </a:rPr>
              <a:t>Labs – Treatment Period Shell - Scatterplot</a:t>
            </a:r>
          </a:p>
        </p:txBody>
      </p:sp>
      <p:pic>
        <p:nvPicPr>
          <p:cNvPr id="5" name="Picture 4"/>
          <p:cNvPicPr>
            <a:picLocks noChangeAspect="1"/>
          </p:cNvPicPr>
          <p:nvPr/>
        </p:nvPicPr>
        <p:blipFill>
          <a:blip r:embed="rId3"/>
          <a:stretch>
            <a:fillRect/>
          </a:stretch>
        </p:blipFill>
        <p:spPr>
          <a:xfrm>
            <a:off x="4789506" y="420273"/>
            <a:ext cx="5931922" cy="5328366"/>
          </a:xfrm>
          <a:prstGeom prst="rect">
            <a:avLst/>
          </a:prstGeom>
        </p:spPr>
      </p:pic>
      <p:sp>
        <p:nvSpPr>
          <p:cNvPr id="6" name="Rounded Rectangle 5"/>
          <p:cNvSpPr/>
          <p:nvPr/>
        </p:nvSpPr>
        <p:spPr>
          <a:xfrm>
            <a:off x="660400" y="2720341"/>
            <a:ext cx="3625850" cy="1219760"/>
          </a:xfrm>
          <a:prstGeom prst="roundRect">
            <a:avLst/>
          </a:prstGeom>
          <a:solidFill>
            <a:srgbClr val="0070C0"/>
          </a:solidFill>
          <a:ln w="25400" cap="flat" cmpd="sng" algn="ctr">
            <a:solidFill>
              <a:srgbClr val="0070C0"/>
            </a:solidFill>
            <a:prstDash val="solid"/>
          </a:ln>
          <a:effectLst/>
        </p:spPr>
        <p:txBody>
          <a:bodyPr rtlCol="0" anchor="ctr"/>
          <a:lstStyle/>
          <a:p>
            <a:pPr lvl="0" algn="ctr" defTabSz="914400" fontAlgn="base">
              <a:spcBef>
                <a:spcPct val="0"/>
              </a:spcBef>
              <a:spcAft>
                <a:spcPct val="0"/>
              </a:spcAft>
              <a:defRPr/>
            </a:pPr>
            <a:r>
              <a:rPr lang="en-US" sz="2400" kern="0" dirty="0">
                <a:solidFill>
                  <a:prstClr val="white"/>
                </a:solidFill>
                <a:latin typeface="Arial"/>
              </a:rPr>
              <a:t>Both SI and CN units can be included in legend</a:t>
            </a:r>
          </a:p>
        </p:txBody>
      </p:sp>
      <p:sp>
        <p:nvSpPr>
          <p:cNvPr id="7" name="Rounded Rectangle 6"/>
          <p:cNvSpPr/>
          <p:nvPr/>
        </p:nvSpPr>
        <p:spPr>
          <a:xfrm>
            <a:off x="1152587" y="4286250"/>
            <a:ext cx="1826560" cy="109728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T1 = Low dose</a:t>
            </a:r>
          </a:p>
          <a:p>
            <a:pPr algn="ctr"/>
            <a:r>
              <a:rPr lang="en-US" dirty="0"/>
              <a:t>T2 = High dose</a:t>
            </a:r>
          </a:p>
          <a:p>
            <a:pPr algn="ctr"/>
            <a:r>
              <a:rPr lang="en-US" dirty="0"/>
              <a:t>PL=placebo</a:t>
            </a:r>
          </a:p>
        </p:txBody>
      </p:sp>
    </p:spTree>
    <p:extLst>
      <p:ext uri="{BB962C8B-B14F-4D97-AF65-F5344CB8AC3E}">
        <p14:creationId xmlns:p14="http://schemas.microsoft.com/office/powerpoint/2010/main" val="385453605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50" y="420273"/>
            <a:ext cx="3194983" cy="1340794"/>
          </a:xfrm>
          <a:prstGeom prst="rect">
            <a:avLst/>
          </a:prstGeom>
        </p:spPr>
        <p:txBody>
          <a:bodyPr/>
          <a:lstStyle/>
          <a:p>
            <a:pPr algn="l"/>
            <a:r>
              <a:rPr lang="en-US" sz="2400" b="1" dirty="0">
                <a:solidFill>
                  <a:srgbClr val="663F64"/>
                </a:solidFill>
                <a:latin typeface="Helvetica Neue"/>
                <a:cs typeface="Helvetica Neue"/>
              </a:rPr>
              <a:t>Labs – Treatment Period Shell - Boxplot</a:t>
            </a:r>
          </a:p>
        </p:txBody>
      </p:sp>
      <p:pic>
        <p:nvPicPr>
          <p:cNvPr id="4" name="Picture 3"/>
          <p:cNvPicPr>
            <a:picLocks noChangeAspect="1"/>
          </p:cNvPicPr>
          <p:nvPr/>
        </p:nvPicPr>
        <p:blipFill>
          <a:blip r:embed="rId3"/>
          <a:stretch>
            <a:fillRect/>
          </a:stretch>
        </p:blipFill>
        <p:spPr>
          <a:xfrm>
            <a:off x="4345157" y="642849"/>
            <a:ext cx="6796976" cy="5177716"/>
          </a:xfrm>
          <a:prstGeom prst="rect">
            <a:avLst/>
          </a:prstGeom>
        </p:spPr>
      </p:pic>
      <p:sp>
        <p:nvSpPr>
          <p:cNvPr id="7" name="Rounded Rectangle 6"/>
          <p:cNvSpPr/>
          <p:nvPr/>
        </p:nvSpPr>
        <p:spPr>
          <a:xfrm>
            <a:off x="347133" y="3364909"/>
            <a:ext cx="3437467" cy="678426"/>
          </a:xfrm>
          <a:prstGeom prst="roundRect">
            <a:avLst/>
          </a:prstGeom>
          <a:solidFill>
            <a:srgbClr val="0070C0"/>
          </a:solidFill>
          <a:ln w="25400" cap="flat" cmpd="sng" algn="ctr">
            <a:solidFill>
              <a:srgbClr val="0070C0"/>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prstClr val="white"/>
                </a:solidFill>
                <a:effectLst/>
                <a:uLnTx/>
                <a:uFillTx/>
                <a:latin typeface="Arial"/>
                <a:ea typeface="+mn-ea"/>
                <a:cs typeface="+mn-cs"/>
              </a:rPr>
              <a:t>Summary table – </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prstClr val="white"/>
                </a:solidFill>
                <a:effectLst/>
                <a:uLnTx/>
                <a:uFillTx/>
                <a:latin typeface="Arial"/>
                <a:ea typeface="+mn-ea"/>
                <a:cs typeface="+mn-cs"/>
              </a:rPr>
              <a:t>SI units</a:t>
            </a:r>
          </a:p>
        </p:txBody>
      </p:sp>
      <p:sp>
        <p:nvSpPr>
          <p:cNvPr id="8" name="Rounded Rectangle 7"/>
          <p:cNvSpPr/>
          <p:nvPr/>
        </p:nvSpPr>
        <p:spPr>
          <a:xfrm>
            <a:off x="347133" y="4360243"/>
            <a:ext cx="3437467" cy="1109224"/>
          </a:xfrm>
          <a:prstGeom prst="roundRect">
            <a:avLst/>
          </a:prstGeom>
          <a:solidFill>
            <a:srgbClr val="4E2E2D"/>
          </a:solidFill>
          <a:ln w="25400" cap="flat" cmpd="sng" algn="ctr">
            <a:solidFill>
              <a:srgbClr val="4E2E2D">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prstClr val="white"/>
                </a:solidFill>
                <a:effectLst/>
                <a:uLnTx/>
                <a:uFillTx/>
                <a:latin typeface="Arial"/>
                <a:ea typeface="+mn-ea"/>
                <a:cs typeface="+mn-cs"/>
              </a:rPr>
              <a:t>Common pitfall: Forget to keep only planned measurements</a:t>
            </a:r>
          </a:p>
        </p:txBody>
      </p:sp>
      <p:sp>
        <p:nvSpPr>
          <p:cNvPr id="9" name="Rounded Rectangle 8"/>
          <p:cNvSpPr/>
          <p:nvPr/>
        </p:nvSpPr>
        <p:spPr>
          <a:xfrm>
            <a:off x="347133" y="2010257"/>
            <a:ext cx="3437467" cy="1105461"/>
          </a:xfrm>
          <a:prstGeom prst="roundRect">
            <a:avLst/>
          </a:prstGeom>
          <a:solidFill>
            <a:srgbClr val="0070C0"/>
          </a:solidFill>
          <a:ln w="25400" cap="flat" cmpd="sng" algn="ctr">
            <a:solidFill>
              <a:srgbClr val="0070C0"/>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prstClr val="white"/>
                </a:solidFill>
                <a:effectLst/>
                <a:uLnTx/>
                <a:uFillTx/>
                <a:latin typeface="Arial"/>
                <a:ea typeface="+mn-ea"/>
                <a:cs typeface="+mn-cs"/>
              </a:rPr>
              <a:t>Both SI and CN units can be</a:t>
            </a:r>
            <a:r>
              <a:rPr kumimoji="0" lang="en-US" sz="2400" b="0" i="0" u="none" strike="noStrike" kern="0" cap="none" spc="0" normalizeH="0" noProof="0" dirty="0">
                <a:ln>
                  <a:noFill/>
                </a:ln>
                <a:solidFill>
                  <a:prstClr val="white"/>
                </a:solidFill>
                <a:effectLst/>
                <a:uLnTx/>
                <a:uFillTx/>
                <a:latin typeface="Arial"/>
                <a:ea typeface="+mn-ea"/>
                <a:cs typeface="+mn-cs"/>
              </a:rPr>
              <a:t> included </a:t>
            </a:r>
            <a:r>
              <a:rPr kumimoji="0" lang="en-US" sz="2400" b="0" i="0" u="none" strike="noStrike" kern="0" cap="none" spc="0" normalizeH="0" baseline="0" noProof="0" dirty="0">
                <a:ln>
                  <a:noFill/>
                </a:ln>
                <a:solidFill>
                  <a:prstClr val="white"/>
                </a:solidFill>
                <a:effectLst/>
                <a:uLnTx/>
                <a:uFillTx/>
                <a:latin typeface="Arial"/>
                <a:ea typeface="+mn-ea"/>
                <a:cs typeface="+mn-cs"/>
              </a:rPr>
              <a:t>in legend</a:t>
            </a:r>
          </a:p>
        </p:txBody>
      </p:sp>
    </p:spTree>
    <p:extLst>
      <p:ext uri="{BB962C8B-B14F-4D97-AF65-F5344CB8AC3E}">
        <p14:creationId xmlns:p14="http://schemas.microsoft.com/office/powerpoint/2010/main" val="58245121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51" y="420273"/>
            <a:ext cx="2109912" cy="2864794"/>
          </a:xfrm>
          <a:prstGeom prst="rect">
            <a:avLst/>
          </a:prstGeom>
        </p:spPr>
        <p:txBody>
          <a:bodyPr/>
          <a:lstStyle/>
          <a:p>
            <a:pPr algn="l"/>
            <a:r>
              <a:rPr lang="en-US" sz="2400" b="1" dirty="0">
                <a:solidFill>
                  <a:srgbClr val="663F64"/>
                </a:solidFill>
                <a:latin typeface="Helvetica Neue"/>
                <a:cs typeface="Helvetica Neue"/>
              </a:rPr>
              <a:t>Labs – Treatment Period Shell – Shift Table</a:t>
            </a:r>
          </a:p>
        </p:txBody>
      </p:sp>
      <p:pic>
        <p:nvPicPr>
          <p:cNvPr id="3" name="Picture 2"/>
          <p:cNvPicPr>
            <a:picLocks noChangeAspect="1"/>
          </p:cNvPicPr>
          <p:nvPr/>
        </p:nvPicPr>
        <p:blipFill>
          <a:blip r:embed="rId3"/>
          <a:stretch>
            <a:fillRect/>
          </a:stretch>
        </p:blipFill>
        <p:spPr>
          <a:xfrm>
            <a:off x="2386262" y="711200"/>
            <a:ext cx="8993383" cy="4626013"/>
          </a:xfrm>
          <a:prstGeom prst="rect">
            <a:avLst/>
          </a:prstGeom>
        </p:spPr>
      </p:pic>
      <p:sp>
        <p:nvSpPr>
          <p:cNvPr id="4" name="Rounded Rectangle 3"/>
          <p:cNvSpPr/>
          <p:nvPr/>
        </p:nvSpPr>
        <p:spPr>
          <a:xfrm>
            <a:off x="276350" y="2868929"/>
            <a:ext cx="1826560" cy="125730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T1 = Low dose</a:t>
            </a:r>
          </a:p>
          <a:p>
            <a:pPr algn="ctr"/>
            <a:r>
              <a:rPr lang="en-US" dirty="0"/>
              <a:t>T2 = High dose</a:t>
            </a:r>
          </a:p>
          <a:p>
            <a:pPr algn="ctr"/>
            <a:r>
              <a:rPr lang="en-US" dirty="0"/>
              <a:t>PL=placebo</a:t>
            </a:r>
          </a:p>
        </p:txBody>
      </p:sp>
    </p:spTree>
    <p:extLst>
      <p:ext uri="{BB962C8B-B14F-4D97-AF65-F5344CB8AC3E}">
        <p14:creationId xmlns:p14="http://schemas.microsoft.com/office/powerpoint/2010/main" val="202337578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50" y="420273"/>
            <a:ext cx="10392045" cy="765060"/>
          </a:xfrm>
          <a:prstGeom prst="rect">
            <a:avLst/>
          </a:prstGeom>
        </p:spPr>
        <p:txBody>
          <a:bodyPr/>
          <a:lstStyle/>
          <a:p>
            <a:pPr algn="l"/>
            <a:r>
              <a:rPr lang="en-US" sz="2400" b="1" dirty="0">
                <a:solidFill>
                  <a:srgbClr val="663F64"/>
                </a:solidFill>
                <a:latin typeface="Helvetica Neue"/>
                <a:cs typeface="Helvetica Neue"/>
              </a:rPr>
              <a:t>Labs – During Study Drug and During Study </a:t>
            </a:r>
            <a:r>
              <a:rPr lang="en-US" sz="2400" b="1" dirty="0" err="1">
                <a:solidFill>
                  <a:srgbClr val="663F64"/>
                </a:solidFill>
                <a:latin typeface="Helvetica Neue"/>
                <a:cs typeface="Helvetica Neue"/>
              </a:rPr>
              <a:t>Drug+After</a:t>
            </a:r>
            <a:endParaRPr lang="en-US" sz="2400" b="1" dirty="0">
              <a:solidFill>
                <a:srgbClr val="663F64"/>
              </a:solidFill>
              <a:latin typeface="Helvetica Neue"/>
              <a:cs typeface="Helvetica Neue"/>
            </a:endParaRPr>
          </a:p>
        </p:txBody>
      </p:sp>
      <p:pic>
        <p:nvPicPr>
          <p:cNvPr id="3" name="Picture 2"/>
          <p:cNvPicPr>
            <a:picLocks noChangeAspect="1"/>
          </p:cNvPicPr>
          <p:nvPr/>
        </p:nvPicPr>
        <p:blipFill>
          <a:blip r:embed="rId3"/>
          <a:stretch>
            <a:fillRect/>
          </a:stretch>
        </p:blipFill>
        <p:spPr>
          <a:xfrm>
            <a:off x="534352" y="1185332"/>
            <a:ext cx="11315712" cy="3775287"/>
          </a:xfrm>
          <a:prstGeom prst="rect">
            <a:avLst/>
          </a:prstGeom>
        </p:spPr>
      </p:pic>
    </p:spTree>
    <p:extLst>
      <p:ext uri="{BB962C8B-B14F-4D97-AF65-F5344CB8AC3E}">
        <p14:creationId xmlns:p14="http://schemas.microsoft.com/office/powerpoint/2010/main" val="264858319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Labs - Rationale</a:t>
            </a:r>
          </a:p>
        </p:txBody>
      </p:sp>
      <p:sp>
        <p:nvSpPr>
          <p:cNvPr id="3" name="Content Placeholder 2"/>
          <p:cNvSpPr>
            <a:spLocks noGrp="1"/>
          </p:cNvSpPr>
          <p:nvPr>
            <p:ph idx="4294967295"/>
          </p:nvPr>
        </p:nvSpPr>
        <p:spPr>
          <a:xfrm>
            <a:off x="283290" y="1164977"/>
            <a:ext cx="10781117" cy="4033556"/>
          </a:xfrm>
          <a:prstGeom prst="rect">
            <a:avLst/>
          </a:prstGeom>
        </p:spPr>
        <p:txBody>
          <a:bodyPr/>
          <a:lstStyle/>
          <a:p>
            <a:r>
              <a:rPr lang="en-US" sz="2800" dirty="0">
                <a:latin typeface="Helvetica Neue"/>
              </a:rPr>
              <a:t>Part of ADR determination (same as adverse events)</a:t>
            </a:r>
          </a:p>
          <a:p>
            <a:r>
              <a:rPr lang="en-US" sz="2800" dirty="0">
                <a:latin typeface="Helvetica Neue"/>
              </a:rPr>
              <a:t>Need both central tendency and outlier/shift for controlled portion of the study</a:t>
            </a:r>
          </a:p>
          <a:p>
            <a:pPr lvl="1"/>
            <a:r>
              <a:rPr lang="en-US" dirty="0">
                <a:latin typeface="Helvetica Neue"/>
              </a:rPr>
              <a:t>Outlier/shift most helpful, but could miss signals without central tendency</a:t>
            </a:r>
          </a:p>
          <a:p>
            <a:pPr lvl="2"/>
            <a:r>
              <a:rPr lang="en-US" sz="2800" dirty="0">
                <a:latin typeface="Helvetica Neue"/>
              </a:rPr>
              <a:t>2010 FDA Clinical Review Template – uric acid, electrolyte levels provided as examples</a:t>
            </a:r>
          </a:p>
        </p:txBody>
      </p:sp>
    </p:spTree>
    <p:extLst>
      <p:ext uri="{BB962C8B-B14F-4D97-AF65-F5344CB8AC3E}">
        <p14:creationId xmlns:p14="http://schemas.microsoft.com/office/powerpoint/2010/main" val="325921027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2416051" cy="1015637"/>
          </a:xfrm>
          <a:prstGeom prst="rect">
            <a:avLst/>
          </a:prstGeom>
        </p:spPr>
        <p:txBody>
          <a:bodyPr/>
          <a:lstStyle/>
          <a:p>
            <a:pPr algn="l"/>
            <a:r>
              <a:rPr lang="en-US" sz="3600" b="1" dirty="0">
                <a:solidFill>
                  <a:srgbClr val="663F64"/>
                </a:solidFill>
                <a:latin typeface="Helvetica Neue"/>
                <a:cs typeface="Helvetica Neue"/>
              </a:rPr>
              <a:t>Labs - Rationale</a:t>
            </a:r>
          </a:p>
        </p:txBody>
      </p:sp>
      <p:graphicFrame>
        <p:nvGraphicFramePr>
          <p:cNvPr id="4" name="Content Placeholder 6"/>
          <p:cNvGraphicFramePr>
            <a:graphicFrameLocks/>
          </p:cNvGraphicFramePr>
          <p:nvPr>
            <p:extLst>
              <p:ext uri="{D42A27DB-BD31-4B8C-83A1-F6EECF244321}">
                <p14:modId xmlns:p14="http://schemas.microsoft.com/office/powerpoint/2010/main" val="3881384345"/>
              </p:ext>
            </p:extLst>
          </p:nvPr>
        </p:nvGraphicFramePr>
        <p:xfrm>
          <a:off x="2692400" y="420271"/>
          <a:ext cx="9042400" cy="4177638"/>
        </p:xfrm>
        <a:graphic>
          <a:graphicData uri="http://schemas.openxmlformats.org/drawingml/2006/table">
            <a:tbl>
              <a:tblPr firstRow="1" bandRow="1"/>
              <a:tblGrid>
                <a:gridCol w="2940974">
                  <a:extLst>
                    <a:ext uri="{9D8B030D-6E8A-4147-A177-3AD203B41FA5}">
                      <a16:colId xmlns:a16="http://schemas.microsoft.com/office/drawing/2014/main" val="1683320121"/>
                    </a:ext>
                  </a:extLst>
                </a:gridCol>
                <a:gridCol w="6101426">
                  <a:extLst>
                    <a:ext uri="{9D8B030D-6E8A-4147-A177-3AD203B41FA5}">
                      <a16:colId xmlns:a16="http://schemas.microsoft.com/office/drawing/2014/main" val="3284732430"/>
                    </a:ext>
                  </a:extLst>
                </a:gridCol>
              </a:tblGrid>
              <a:tr h="417764">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r>
                        <a:rPr lang="en-US" sz="1400" dirty="0"/>
                        <a:t>Table/Figure</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E2E2D"/>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r>
                        <a:rPr lang="en-US" sz="1400" dirty="0"/>
                        <a:t>Rationale</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E2E2D"/>
                    </a:solidFill>
                  </a:tcPr>
                </a:tc>
                <a:extLst>
                  <a:ext uri="{0D108BD9-81ED-4DB2-BD59-A6C34878D82A}">
                    <a16:rowId xmlns:a16="http://schemas.microsoft.com/office/drawing/2014/main" val="3508686048"/>
                  </a:ext>
                </a:extLst>
              </a:tr>
              <a:tr h="569678">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Shift to high/low</a:t>
                      </a:r>
                    </a:p>
                    <a:p>
                      <a:endParaRPr lang="en-US" sz="14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E2E2D">
                        <a:tint val="4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r>
                        <a:rPr lang="en-US" sz="1400" dirty="0"/>
                        <a:t>Used to</a:t>
                      </a:r>
                      <a:r>
                        <a:rPr lang="en-US" sz="1400" baseline="0" dirty="0"/>
                        <a:t> look</a:t>
                      </a:r>
                      <a:r>
                        <a:rPr lang="en-US" sz="1400" dirty="0"/>
                        <a:t> for shifts with strong evidence for an imbalance</a:t>
                      </a:r>
                      <a:r>
                        <a:rPr lang="en-US" sz="1400" baseline="0" dirty="0"/>
                        <a:t>, high magnitude of effect, or noteworthy based on clinical judgment </a:t>
                      </a:r>
                      <a:endParaRPr lang="en-US" sz="14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E2E2D">
                        <a:tint val="40000"/>
                      </a:srgbClr>
                    </a:solidFill>
                  </a:tcPr>
                </a:tc>
                <a:extLst>
                  <a:ext uri="{0D108BD9-81ED-4DB2-BD59-A6C34878D82A}">
                    <a16:rowId xmlns:a16="http://schemas.microsoft.com/office/drawing/2014/main" val="1094846553"/>
                  </a:ext>
                </a:extLst>
              </a:tr>
              <a:tr h="797549">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Scatterplot</a:t>
                      </a:r>
                    </a:p>
                    <a:p>
                      <a:endParaRPr lang="en-US" sz="14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E2E2D">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r>
                        <a:rPr lang="en-US" sz="1400" dirty="0"/>
                        <a:t>Easy</a:t>
                      </a:r>
                      <a:r>
                        <a:rPr lang="en-US" sz="1400" baseline="0" dirty="0"/>
                        <a:t> to see extreme values; can visually see patients contributing to TE high/low and how much they are shifting, can determine if there’s a clustering just under a performing lab limit that would be worth exploration</a:t>
                      </a:r>
                      <a:endParaRPr lang="en-US" sz="14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E2E2D">
                        <a:tint val="20000"/>
                      </a:srgbClr>
                    </a:solidFill>
                  </a:tcPr>
                </a:tc>
                <a:extLst>
                  <a:ext uri="{0D108BD9-81ED-4DB2-BD59-A6C34878D82A}">
                    <a16:rowId xmlns:a16="http://schemas.microsoft.com/office/drawing/2014/main" val="2189377966"/>
                  </a:ext>
                </a:extLst>
              </a:tr>
              <a:tr h="797549">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Boxplot</a:t>
                      </a:r>
                    </a:p>
                    <a:p>
                      <a:endParaRPr lang="en-US" sz="14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E2E2D">
                        <a:tint val="4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r>
                        <a:rPr lang="en-US" sz="1400" dirty="0"/>
                        <a:t>Of the many options for</a:t>
                      </a:r>
                      <a:r>
                        <a:rPr lang="en-US" sz="1400" baseline="0" dirty="0"/>
                        <a:t> displaying changes in labs in a central tendency manner,</a:t>
                      </a:r>
                      <a:r>
                        <a:rPr lang="en-US" sz="1400" dirty="0"/>
                        <a:t> this seems</a:t>
                      </a:r>
                      <a:r>
                        <a:rPr lang="en-US" sz="1400" baseline="0" dirty="0"/>
                        <a:t> to be a good choice as visually seeing changes over time is desirable, and can visually see extreme values</a:t>
                      </a:r>
                      <a:endParaRPr lang="en-US" sz="14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E2E2D">
                        <a:tint val="40000"/>
                      </a:srgbClr>
                    </a:solidFill>
                  </a:tcPr>
                </a:tc>
                <a:extLst>
                  <a:ext uri="{0D108BD9-81ED-4DB2-BD59-A6C34878D82A}">
                    <a16:rowId xmlns:a16="http://schemas.microsoft.com/office/drawing/2014/main" val="4275356378"/>
                  </a:ext>
                </a:extLst>
              </a:tr>
              <a:tr h="797549">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Shift table</a:t>
                      </a:r>
                    </a:p>
                    <a:p>
                      <a:endParaRPr lang="en-US" sz="14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E2E2D">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r>
                        <a:rPr lang="en-US" sz="1400" dirty="0"/>
                        <a:t>Not considered key to signal detection, but currently recommended due to its popularity;  may</a:t>
                      </a:r>
                      <a:r>
                        <a:rPr lang="en-US" sz="1400" baseline="0" dirty="0"/>
                        <a:t> be removed from recommendations in the next version of the </a:t>
                      </a:r>
                      <a:r>
                        <a:rPr lang="en-US" sz="1400" baseline="0" dirty="0" err="1"/>
                        <a:t>PhUSE</a:t>
                      </a:r>
                      <a:r>
                        <a:rPr lang="en-US" sz="1400" baseline="0" dirty="0"/>
                        <a:t> white paper</a:t>
                      </a:r>
                      <a:endParaRPr lang="en-US" sz="14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E2E2D">
                        <a:tint val="20000"/>
                      </a:srgbClr>
                    </a:solidFill>
                  </a:tcPr>
                </a:tc>
                <a:extLst>
                  <a:ext uri="{0D108BD9-81ED-4DB2-BD59-A6C34878D82A}">
                    <a16:rowId xmlns:a16="http://schemas.microsoft.com/office/drawing/2014/main" val="1274763235"/>
                  </a:ext>
                </a:extLst>
              </a:tr>
              <a:tr h="797549">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r>
                        <a:rPr lang="en-US" sz="1400" dirty="0"/>
                        <a:t>Change to</a:t>
                      </a:r>
                      <a:r>
                        <a:rPr lang="en-US" sz="1400" baseline="0" dirty="0"/>
                        <a:t> last observation</a:t>
                      </a:r>
                      <a:endParaRPr lang="en-US" sz="14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E2E2D">
                        <a:tint val="4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r>
                        <a:rPr lang="en-US" sz="1400" dirty="0"/>
                        <a:t>Not considered useful to signal detection, but currently part of predominant</a:t>
                      </a:r>
                      <a:r>
                        <a:rPr lang="en-US" sz="1400" baseline="0" dirty="0"/>
                        <a:t> practice</a:t>
                      </a:r>
                      <a:r>
                        <a:rPr lang="en-US" sz="1400" dirty="0"/>
                        <a:t>;  may</a:t>
                      </a:r>
                      <a:r>
                        <a:rPr lang="en-US" sz="1400" baseline="0" dirty="0"/>
                        <a:t> be removed from recommendations in the next version of the </a:t>
                      </a:r>
                      <a:r>
                        <a:rPr lang="en-US" sz="1400" baseline="0" dirty="0" err="1"/>
                        <a:t>PhUSE</a:t>
                      </a:r>
                      <a:r>
                        <a:rPr lang="en-US" sz="1400" baseline="0" dirty="0"/>
                        <a:t> white paper</a:t>
                      </a:r>
                      <a:endParaRPr lang="en-US" sz="14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E2E2D">
                        <a:tint val="40000"/>
                      </a:srgbClr>
                    </a:solidFill>
                  </a:tcPr>
                </a:tc>
                <a:extLst>
                  <a:ext uri="{0D108BD9-81ED-4DB2-BD59-A6C34878D82A}">
                    <a16:rowId xmlns:a16="http://schemas.microsoft.com/office/drawing/2014/main" val="1388652626"/>
                  </a:ext>
                </a:extLst>
              </a:tr>
            </a:tbl>
          </a:graphicData>
        </a:graphic>
      </p:graphicFrame>
      <p:sp>
        <p:nvSpPr>
          <p:cNvPr id="5" name="Rounded Rectangle 4"/>
          <p:cNvSpPr/>
          <p:nvPr/>
        </p:nvSpPr>
        <p:spPr>
          <a:xfrm>
            <a:off x="2692400" y="4859867"/>
            <a:ext cx="8563707" cy="468380"/>
          </a:xfrm>
          <a:prstGeom prst="roundRect">
            <a:avLst/>
          </a:prstGeom>
          <a:solidFill>
            <a:srgbClr val="4E2E2D"/>
          </a:solidFill>
          <a:ln w="25400" cap="flat" cmpd="sng" algn="ctr">
            <a:solidFill>
              <a:srgbClr val="4E2E2D">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Arial"/>
                <a:ea typeface="+mn-ea"/>
                <a:cs typeface="+mn-cs"/>
              </a:rPr>
              <a:t>Common pitfall:  Considering change to last observation as part of signal detection</a:t>
            </a:r>
          </a:p>
        </p:txBody>
      </p:sp>
    </p:spTree>
    <p:extLst>
      <p:ext uri="{BB962C8B-B14F-4D97-AF65-F5344CB8AC3E}">
        <p14:creationId xmlns:p14="http://schemas.microsoft.com/office/powerpoint/2010/main" val="345870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Agenda</a:t>
            </a:r>
          </a:p>
        </p:txBody>
      </p:sp>
      <p:sp>
        <p:nvSpPr>
          <p:cNvPr id="3" name="Content Placeholder 2"/>
          <p:cNvSpPr>
            <a:spLocks noGrp="1"/>
          </p:cNvSpPr>
          <p:nvPr>
            <p:ph idx="4294967295"/>
          </p:nvPr>
        </p:nvSpPr>
        <p:spPr>
          <a:xfrm>
            <a:off x="276350" y="1283679"/>
            <a:ext cx="5508988" cy="3834837"/>
          </a:xfrm>
          <a:prstGeom prst="rect">
            <a:avLst/>
          </a:prstGeom>
        </p:spPr>
        <p:txBody>
          <a:bodyPr/>
          <a:lstStyle/>
          <a:p>
            <a:r>
              <a:rPr lang="en-US" sz="2400" dirty="0">
                <a:latin typeface="Helvetica Neue"/>
                <a:cs typeface="Helvetica Neue"/>
              </a:rPr>
              <a:t>Background</a:t>
            </a:r>
          </a:p>
          <a:p>
            <a:r>
              <a:rPr lang="en-US" sz="2400" dirty="0">
                <a:latin typeface="Helvetica Neue"/>
                <a:cs typeface="Helvetica Neue"/>
              </a:rPr>
              <a:t>Definitions and Purpose</a:t>
            </a:r>
          </a:p>
          <a:p>
            <a:r>
              <a:rPr lang="en-US" sz="2400" dirty="0">
                <a:latin typeface="Helvetica Neue"/>
                <a:cs typeface="Helvetica Neue"/>
              </a:rPr>
              <a:t>Adverse Events</a:t>
            </a:r>
          </a:p>
          <a:p>
            <a:r>
              <a:rPr lang="en-US" sz="2400" dirty="0">
                <a:latin typeface="Helvetica Neue"/>
                <a:cs typeface="Helvetica Neue"/>
              </a:rPr>
              <a:t>Labs</a:t>
            </a:r>
          </a:p>
          <a:p>
            <a:r>
              <a:rPr lang="en-US" sz="2400" dirty="0">
                <a:latin typeface="Helvetica Neue"/>
                <a:cs typeface="Helvetica Neue"/>
              </a:rPr>
              <a:t>Medications</a:t>
            </a:r>
          </a:p>
          <a:p>
            <a:r>
              <a:rPr lang="en-US" sz="2400" dirty="0">
                <a:latin typeface="Helvetica Neue"/>
                <a:cs typeface="Helvetica Neue"/>
              </a:rPr>
              <a:t>Summary</a:t>
            </a:r>
          </a:p>
          <a:p>
            <a:endParaRPr lang="en-US" dirty="0">
              <a:latin typeface="Helvetica Neue"/>
              <a:cs typeface="Helvetica Neue"/>
            </a:endParaRPr>
          </a:p>
          <a:p>
            <a:endParaRPr lang="en-US" dirty="0">
              <a:latin typeface="Helvetica Neue"/>
              <a:cs typeface="Helvetica Neue"/>
            </a:endParaRPr>
          </a:p>
        </p:txBody>
      </p:sp>
      <p:sp>
        <p:nvSpPr>
          <p:cNvPr id="5" name="Rounded Rectangle 4"/>
          <p:cNvSpPr/>
          <p:nvPr/>
        </p:nvSpPr>
        <p:spPr>
          <a:xfrm>
            <a:off x="5292090" y="930352"/>
            <a:ext cx="5632352" cy="212371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dirty="0"/>
              <a:t>This workshop will be recorded and publicly posted</a:t>
            </a:r>
          </a:p>
        </p:txBody>
      </p:sp>
    </p:spTree>
    <p:extLst>
      <p:ext uri="{BB962C8B-B14F-4D97-AF65-F5344CB8AC3E}">
        <p14:creationId xmlns:p14="http://schemas.microsoft.com/office/powerpoint/2010/main" val="2169859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Labs - FAQs</a:t>
            </a:r>
          </a:p>
        </p:txBody>
      </p:sp>
      <p:sp>
        <p:nvSpPr>
          <p:cNvPr id="3" name="Content Placeholder 2"/>
          <p:cNvSpPr>
            <a:spLocks noGrp="1"/>
          </p:cNvSpPr>
          <p:nvPr>
            <p:ph idx="4294967295"/>
          </p:nvPr>
        </p:nvSpPr>
        <p:spPr>
          <a:xfrm>
            <a:off x="283290" y="1164977"/>
            <a:ext cx="10781117" cy="3271556"/>
          </a:xfrm>
          <a:prstGeom prst="rect">
            <a:avLst/>
          </a:prstGeom>
        </p:spPr>
        <p:txBody>
          <a:bodyPr/>
          <a:lstStyle/>
          <a:p>
            <a:r>
              <a:rPr lang="en-US" dirty="0">
                <a:latin typeface="Helvetica Neue"/>
              </a:rPr>
              <a:t>Why do we have to look at so many displays for lab signal detection? </a:t>
            </a:r>
          </a:p>
          <a:p>
            <a:pPr lvl="1"/>
            <a:r>
              <a:rPr lang="en-US" sz="2000" dirty="0">
                <a:latin typeface="Helvetica Neue"/>
              </a:rPr>
              <a:t>Most summaries have a purpose</a:t>
            </a:r>
          </a:p>
          <a:p>
            <a:pPr lvl="2"/>
            <a:r>
              <a:rPr lang="en-US" sz="2000" dirty="0">
                <a:latin typeface="Helvetica Neue"/>
              </a:rPr>
              <a:t>Some are recommended due to a perceived high risk of being asked as part of a regulatory request if not produced</a:t>
            </a:r>
          </a:p>
          <a:p>
            <a:pPr lvl="1"/>
            <a:r>
              <a:rPr lang="en-US" sz="2000" dirty="0">
                <a:latin typeface="Helvetica Neue"/>
              </a:rPr>
              <a:t>Ongoing thought on how to focus/improve (version 2 of the white paper in progress)</a:t>
            </a:r>
          </a:p>
          <a:p>
            <a:pPr lvl="1"/>
            <a:r>
              <a:rPr lang="en-US" sz="2000" dirty="0">
                <a:latin typeface="Helvetica Neue"/>
              </a:rPr>
              <a:t>Plans for lab collection and analysis can evolve across the lifecycle of a compound </a:t>
            </a:r>
          </a:p>
          <a:p>
            <a:pPr lvl="2"/>
            <a:r>
              <a:rPr lang="en-US" sz="2000" dirty="0">
                <a:latin typeface="Helvetica Neue"/>
              </a:rPr>
              <a:t>See the </a:t>
            </a:r>
            <a:r>
              <a:rPr lang="en-US" sz="2000" dirty="0">
                <a:latin typeface="Helvetica Neue"/>
                <a:hlinkClick r:id="rId3"/>
              </a:rPr>
              <a:t>FDA 2016 late stage guidance</a:t>
            </a:r>
            <a:endParaRPr lang="en-US" sz="2000" dirty="0">
              <a:latin typeface="Helvetica Neue"/>
            </a:endParaRPr>
          </a:p>
        </p:txBody>
      </p:sp>
      <p:sp>
        <p:nvSpPr>
          <p:cNvPr id="4" name="Rounded Rectangle 3"/>
          <p:cNvSpPr/>
          <p:nvPr/>
        </p:nvSpPr>
        <p:spPr>
          <a:xfrm>
            <a:off x="1036246" y="4608381"/>
            <a:ext cx="9242287" cy="708686"/>
          </a:xfrm>
          <a:prstGeom prst="roundRect">
            <a:avLst/>
          </a:prstGeom>
          <a:solidFill>
            <a:srgbClr val="0070C0"/>
          </a:solidFill>
          <a:ln w="25400" cap="flat" cmpd="sng" algn="ctr">
            <a:solidFill>
              <a:srgbClr val="0070C0"/>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prstClr val="white"/>
                </a:solidFill>
                <a:effectLst/>
                <a:uLnTx/>
                <a:uFillTx/>
                <a:latin typeface="Arial"/>
                <a:ea typeface="+mn-ea"/>
                <a:cs typeface="+mn-cs"/>
              </a:rPr>
              <a:t>Reminder - Not all displays would need to go in the CSR</a:t>
            </a:r>
          </a:p>
        </p:txBody>
      </p:sp>
    </p:spTree>
    <p:extLst>
      <p:ext uri="{BB962C8B-B14F-4D97-AF65-F5344CB8AC3E}">
        <p14:creationId xmlns:p14="http://schemas.microsoft.com/office/powerpoint/2010/main" val="239123691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Labs - FAQs</a:t>
            </a:r>
          </a:p>
        </p:txBody>
      </p:sp>
      <p:sp>
        <p:nvSpPr>
          <p:cNvPr id="3" name="Content Placeholder 2"/>
          <p:cNvSpPr>
            <a:spLocks noGrp="1"/>
          </p:cNvSpPr>
          <p:nvPr>
            <p:ph idx="4294967295"/>
          </p:nvPr>
        </p:nvSpPr>
        <p:spPr>
          <a:xfrm>
            <a:off x="283290" y="1164976"/>
            <a:ext cx="10781117" cy="4016623"/>
          </a:xfrm>
          <a:prstGeom prst="rect">
            <a:avLst/>
          </a:prstGeom>
        </p:spPr>
        <p:txBody>
          <a:bodyPr/>
          <a:lstStyle/>
          <a:p>
            <a:r>
              <a:rPr lang="en-US" dirty="0">
                <a:latin typeface="Helvetica Neue"/>
              </a:rPr>
              <a:t>For the treatment periods summaries, why does the scatterplot and shift table use max/min baseline instead of alternative choices?</a:t>
            </a:r>
          </a:p>
          <a:p>
            <a:pPr lvl="1"/>
            <a:r>
              <a:rPr lang="en-US" sz="2400" dirty="0">
                <a:latin typeface="Helvetica Neue"/>
              </a:rPr>
              <a:t>Tempers the impact of within-patient variability</a:t>
            </a:r>
          </a:p>
          <a:p>
            <a:pPr lvl="1"/>
            <a:r>
              <a:rPr lang="en-US" sz="2400" dirty="0">
                <a:latin typeface="Helvetica Neue"/>
              </a:rPr>
              <a:t>Using all measures prior to treatment (usually 2), instead of the last or average, tempers the impact of having more measures during treatment </a:t>
            </a:r>
          </a:p>
          <a:p>
            <a:pPr lvl="1"/>
            <a:r>
              <a:rPr lang="en-US" sz="2400" dirty="0">
                <a:latin typeface="Helvetica Neue"/>
              </a:rPr>
              <a:t>Aligns with Lilly’s treatment-emergent adverse event definition</a:t>
            </a:r>
          </a:p>
          <a:p>
            <a:pPr lvl="2"/>
            <a:r>
              <a:rPr lang="en-US" dirty="0">
                <a:latin typeface="Helvetica Neue"/>
              </a:rPr>
              <a:t>Compares max severity during treatment with max severity during baseline/screening</a:t>
            </a:r>
          </a:p>
        </p:txBody>
      </p:sp>
    </p:spTree>
    <p:extLst>
      <p:ext uri="{BB962C8B-B14F-4D97-AF65-F5344CB8AC3E}">
        <p14:creationId xmlns:p14="http://schemas.microsoft.com/office/powerpoint/2010/main" val="160732429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Labs - FAQs</a:t>
            </a:r>
          </a:p>
        </p:txBody>
      </p:sp>
      <p:sp>
        <p:nvSpPr>
          <p:cNvPr id="3" name="Content Placeholder 2"/>
          <p:cNvSpPr>
            <a:spLocks noGrp="1"/>
          </p:cNvSpPr>
          <p:nvPr>
            <p:ph idx="4294967295"/>
          </p:nvPr>
        </p:nvSpPr>
        <p:spPr>
          <a:xfrm>
            <a:off x="283290" y="1164976"/>
            <a:ext cx="10781117" cy="4016623"/>
          </a:xfrm>
          <a:prstGeom prst="rect">
            <a:avLst/>
          </a:prstGeom>
        </p:spPr>
        <p:txBody>
          <a:bodyPr/>
          <a:lstStyle/>
          <a:p>
            <a:r>
              <a:rPr lang="en-US" sz="2400" dirty="0">
                <a:latin typeface="Helvetica Neue"/>
              </a:rPr>
              <a:t>Since efficacy data are usually analyzed using MMRM, why aren’t you recommending MMRM for safety?</a:t>
            </a:r>
          </a:p>
          <a:p>
            <a:pPr lvl="1"/>
            <a:r>
              <a:rPr lang="en-US" sz="2200" dirty="0">
                <a:latin typeface="Helvetica Neue"/>
              </a:rPr>
              <a:t>Primary efficacy analyses often use MMRM to estimate a mean difference at the end of the treatment period</a:t>
            </a:r>
          </a:p>
          <a:p>
            <a:pPr lvl="2"/>
            <a:r>
              <a:rPr lang="en-US" sz="2200" dirty="0">
                <a:latin typeface="Helvetica Neue"/>
              </a:rPr>
              <a:t>Safety not interested in estimating this</a:t>
            </a:r>
          </a:p>
          <a:p>
            <a:pPr lvl="1"/>
            <a:r>
              <a:rPr lang="en-US" sz="2200" dirty="0">
                <a:latin typeface="Helvetica Neue"/>
              </a:rPr>
              <a:t>If done, would use MMRM to look for group average differences over time, but alternatives seem more reasonable</a:t>
            </a:r>
          </a:p>
          <a:p>
            <a:pPr lvl="2"/>
            <a:r>
              <a:rPr lang="en-US" sz="2200" dirty="0">
                <a:latin typeface="Helvetica Neue"/>
              </a:rPr>
              <a:t>Change to max/min seems to fit signal detection better (part of integrated recommendations), and allows the inclusion of unplanned measurements </a:t>
            </a:r>
          </a:p>
          <a:p>
            <a:pPr lvl="2"/>
            <a:r>
              <a:rPr lang="en-US" sz="2200" dirty="0">
                <a:latin typeface="Helvetica Neue"/>
              </a:rPr>
              <a:t>Could be considered for labs of special interest (signal clarification)</a:t>
            </a:r>
          </a:p>
        </p:txBody>
      </p:sp>
    </p:spTree>
    <p:extLst>
      <p:ext uri="{BB962C8B-B14F-4D97-AF65-F5344CB8AC3E}">
        <p14:creationId xmlns:p14="http://schemas.microsoft.com/office/powerpoint/2010/main" val="416664116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Labs - FAQs</a:t>
            </a:r>
          </a:p>
        </p:txBody>
      </p:sp>
      <p:sp>
        <p:nvSpPr>
          <p:cNvPr id="3" name="Content Placeholder 2"/>
          <p:cNvSpPr>
            <a:spLocks noGrp="1"/>
          </p:cNvSpPr>
          <p:nvPr>
            <p:ph idx="4294967295"/>
          </p:nvPr>
        </p:nvSpPr>
        <p:spPr>
          <a:xfrm>
            <a:off x="283290" y="1164976"/>
            <a:ext cx="10781117" cy="4016623"/>
          </a:xfrm>
          <a:prstGeom prst="rect">
            <a:avLst/>
          </a:prstGeom>
        </p:spPr>
        <p:txBody>
          <a:bodyPr/>
          <a:lstStyle/>
          <a:p>
            <a:r>
              <a:rPr lang="en-US" dirty="0">
                <a:latin typeface="Helvetica Neue"/>
              </a:rPr>
              <a:t>Why do you exclude unplanned/unscheduled labs from the boxplots?</a:t>
            </a:r>
          </a:p>
          <a:p>
            <a:pPr lvl="1"/>
            <a:r>
              <a:rPr lang="en-US" dirty="0">
                <a:latin typeface="Helvetica Neue"/>
              </a:rPr>
              <a:t>For any display over time, it’s easier to see trends over time without the disruption of a few visits with very few patients</a:t>
            </a:r>
          </a:p>
          <a:p>
            <a:pPr lvl="1"/>
            <a:r>
              <a:rPr lang="en-US" dirty="0">
                <a:latin typeface="Helvetica Neue"/>
              </a:rPr>
              <a:t>Inclusion of such data could create bias toward normality</a:t>
            </a:r>
          </a:p>
          <a:p>
            <a:pPr lvl="1"/>
            <a:r>
              <a:rPr lang="en-US" dirty="0">
                <a:latin typeface="Helvetica Neue"/>
              </a:rPr>
              <a:t>See Section 10.3 of the </a:t>
            </a:r>
            <a:r>
              <a:rPr lang="en-US" dirty="0" err="1">
                <a:latin typeface="Helvetica Neue"/>
              </a:rPr>
              <a:t>PhUSE</a:t>
            </a:r>
            <a:r>
              <a:rPr lang="en-US" dirty="0">
                <a:latin typeface="Helvetica Neue"/>
              </a:rPr>
              <a:t> outliers/shifts white paper for further discussion</a:t>
            </a:r>
          </a:p>
        </p:txBody>
      </p:sp>
    </p:spTree>
    <p:extLst>
      <p:ext uri="{BB962C8B-B14F-4D97-AF65-F5344CB8AC3E}">
        <p14:creationId xmlns:p14="http://schemas.microsoft.com/office/powerpoint/2010/main" val="211647164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Labs - FAQs</a:t>
            </a:r>
          </a:p>
        </p:txBody>
      </p:sp>
      <p:sp>
        <p:nvSpPr>
          <p:cNvPr id="3" name="Content Placeholder 2"/>
          <p:cNvSpPr>
            <a:spLocks noGrp="1"/>
          </p:cNvSpPr>
          <p:nvPr>
            <p:ph idx="4294967295"/>
          </p:nvPr>
        </p:nvSpPr>
        <p:spPr>
          <a:xfrm>
            <a:off x="283290" y="1164976"/>
            <a:ext cx="10781117" cy="4016623"/>
          </a:xfrm>
          <a:prstGeom prst="rect">
            <a:avLst/>
          </a:prstGeom>
        </p:spPr>
        <p:txBody>
          <a:bodyPr/>
          <a:lstStyle/>
          <a:p>
            <a:r>
              <a:rPr lang="en-US" dirty="0">
                <a:latin typeface="Helvetica Neue"/>
              </a:rPr>
              <a:t>Why worry about CN units?  Hasn’t the research community aligned on SI units?</a:t>
            </a:r>
          </a:p>
          <a:p>
            <a:pPr lvl="1"/>
            <a:r>
              <a:rPr lang="en-US" sz="2000" dirty="0">
                <a:latin typeface="Helvetica Neue"/>
              </a:rPr>
              <a:t>Collection and analysis would be so much easier if all physicians were used to the same units!</a:t>
            </a:r>
          </a:p>
          <a:p>
            <a:pPr lvl="2"/>
            <a:r>
              <a:rPr lang="en-US" sz="2000" dirty="0">
                <a:latin typeface="Helvetica Neue"/>
              </a:rPr>
              <a:t>Unfortunately, that does not reflect reality</a:t>
            </a:r>
          </a:p>
          <a:p>
            <a:pPr lvl="2"/>
            <a:r>
              <a:rPr lang="en-US" sz="2000" dirty="0">
                <a:latin typeface="Helvetica Neue"/>
              </a:rPr>
              <a:t>See a </a:t>
            </a:r>
            <a:r>
              <a:rPr lang="en-US" sz="2000" dirty="0">
                <a:latin typeface="Helvetica Neue"/>
                <a:hlinkClick r:id="rId3"/>
              </a:rPr>
              <a:t>2013 FDA letter </a:t>
            </a:r>
            <a:r>
              <a:rPr lang="en-US" sz="2000" dirty="0">
                <a:latin typeface="Helvetica Neue"/>
              </a:rPr>
              <a:t>on the topic</a:t>
            </a:r>
          </a:p>
          <a:p>
            <a:pPr lvl="2"/>
            <a:r>
              <a:rPr lang="en-US" sz="2000" dirty="0">
                <a:latin typeface="Helvetica Neue"/>
              </a:rPr>
              <a:t>Having different units creates a very complicated data flow from collection through analysis (</a:t>
            </a:r>
            <a:r>
              <a:rPr lang="en-US" sz="2000" dirty="0" err="1">
                <a:latin typeface="Helvetica Neue"/>
              </a:rPr>
              <a:t>eg</a:t>
            </a:r>
            <a:r>
              <a:rPr lang="en-US" sz="2000" dirty="0">
                <a:latin typeface="Helvetica Neue"/>
              </a:rPr>
              <a:t>, when to round, precision in rounding, units for limits, order of when to compare with limits)</a:t>
            </a:r>
          </a:p>
          <a:p>
            <a:pPr lvl="3"/>
            <a:r>
              <a:rPr lang="en-US" dirty="0">
                <a:latin typeface="Helvetica Neue"/>
              </a:rPr>
              <a:t>We are constantly learning and adjusting standards</a:t>
            </a:r>
          </a:p>
          <a:p>
            <a:pPr lvl="3"/>
            <a:r>
              <a:rPr lang="en-US" dirty="0">
                <a:latin typeface="Helvetica Neue"/>
              </a:rPr>
              <a:t>It’s painful, but we’re stuck with this pain</a:t>
            </a:r>
          </a:p>
        </p:txBody>
      </p:sp>
    </p:spTree>
    <p:extLst>
      <p:ext uri="{BB962C8B-B14F-4D97-AF65-F5344CB8AC3E}">
        <p14:creationId xmlns:p14="http://schemas.microsoft.com/office/powerpoint/2010/main" val="416163065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Labs - Interpretation</a:t>
            </a:r>
          </a:p>
        </p:txBody>
      </p:sp>
      <p:sp>
        <p:nvSpPr>
          <p:cNvPr id="3" name="Content Placeholder 2"/>
          <p:cNvSpPr>
            <a:spLocks noGrp="1"/>
          </p:cNvSpPr>
          <p:nvPr>
            <p:ph idx="4294967295"/>
          </p:nvPr>
        </p:nvSpPr>
        <p:spPr>
          <a:xfrm>
            <a:off x="283290" y="1164977"/>
            <a:ext cx="10781117" cy="2543424"/>
          </a:xfrm>
          <a:prstGeom prst="rect">
            <a:avLst/>
          </a:prstGeom>
        </p:spPr>
        <p:txBody>
          <a:bodyPr/>
          <a:lstStyle/>
          <a:p>
            <a:r>
              <a:rPr lang="en-US" sz="2000" dirty="0">
                <a:latin typeface="Helvetica Neue"/>
              </a:rPr>
              <a:t>Most topics discussed for AEs apply to labs</a:t>
            </a:r>
          </a:p>
          <a:p>
            <a:r>
              <a:rPr lang="en-US" sz="2000" dirty="0">
                <a:latin typeface="Helvetica Neue"/>
              </a:rPr>
              <a:t>Boxplots</a:t>
            </a:r>
          </a:p>
          <a:p>
            <a:pPr lvl="1"/>
            <a:r>
              <a:rPr lang="en-US" sz="2000" dirty="0">
                <a:latin typeface="Helvetica Neue"/>
              </a:rPr>
              <a:t>When assessing clinical significance of a shift in a mean, more thought is needed than thinking about what that change might mean for an individual patient</a:t>
            </a:r>
          </a:p>
          <a:p>
            <a:pPr lvl="1"/>
            <a:r>
              <a:rPr lang="en-US" sz="2000" dirty="0">
                <a:latin typeface="Helvetica Neue"/>
              </a:rPr>
              <a:t>Not reliable for transient versus persistent assessments</a:t>
            </a:r>
          </a:p>
          <a:p>
            <a:pPr lvl="2"/>
            <a:r>
              <a:rPr lang="en-US" sz="2000" dirty="0">
                <a:latin typeface="Helvetica Neue"/>
              </a:rPr>
              <a:t>Spaghetti plots are useful for this</a:t>
            </a:r>
          </a:p>
        </p:txBody>
      </p:sp>
      <p:sp>
        <p:nvSpPr>
          <p:cNvPr id="4" name="Rounded Rectangle 3"/>
          <p:cNvSpPr/>
          <p:nvPr/>
        </p:nvSpPr>
        <p:spPr>
          <a:xfrm>
            <a:off x="571500" y="3640015"/>
            <a:ext cx="10492907" cy="813090"/>
          </a:xfrm>
          <a:prstGeom prst="roundRect">
            <a:avLst/>
          </a:prstGeom>
          <a:solidFill>
            <a:srgbClr val="4E2E2D"/>
          </a:solidFill>
          <a:ln w="25400" cap="flat" cmpd="sng" algn="ctr">
            <a:solidFill>
              <a:srgbClr val="4E2E2D">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prstClr val="white"/>
                </a:solidFill>
                <a:effectLst/>
                <a:uLnTx/>
                <a:uFillTx/>
                <a:latin typeface="Arial"/>
                <a:ea typeface="+mn-ea"/>
                <a:cs typeface="+mn-cs"/>
              </a:rPr>
              <a:t>Common pitfall:  Considering a result as not being clinically meaningful by reflecting on whether the change would be meaningful for an individual  </a:t>
            </a:r>
          </a:p>
        </p:txBody>
      </p:sp>
      <p:sp>
        <p:nvSpPr>
          <p:cNvPr id="5" name="Rounded Rectangle 4"/>
          <p:cNvSpPr/>
          <p:nvPr/>
        </p:nvSpPr>
        <p:spPr>
          <a:xfrm>
            <a:off x="571500" y="4715534"/>
            <a:ext cx="10492907" cy="404447"/>
          </a:xfrm>
          <a:prstGeom prst="roundRect">
            <a:avLst/>
          </a:prstGeom>
          <a:solidFill>
            <a:srgbClr val="4E2E2D"/>
          </a:solidFill>
          <a:ln w="25400" cap="flat" cmpd="sng" algn="ctr">
            <a:solidFill>
              <a:srgbClr val="4E2E2D">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prstClr val="white"/>
                </a:solidFill>
                <a:effectLst/>
                <a:uLnTx/>
                <a:uFillTx/>
                <a:latin typeface="Arial"/>
                <a:ea typeface="+mn-ea"/>
                <a:cs typeface="+mn-cs"/>
              </a:rPr>
              <a:t>Common pitfall:  Using group means to assess persistent/transient patterns</a:t>
            </a:r>
          </a:p>
        </p:txBody>
      </p:sp>
    </p:spTree>
    <p:extLst>
      <p:ext uri="{BB962C8B-B14F-4D97-AF65-F5344CB8AC3E}">
        <p14:creationId xmlns:p14="http://schemas.microsoft.com/office/powerpoint/2010/main" val="215920441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Labs - Interpretation</a:t>
            </a:r>
          </a:p>
        </p:txBody>
      </p:sp>
      <p:pic>
        <p:nvPicPr>
          <p:cNvPr id="7" name="Picture 6"/>
          <p:cNvPicPr>
            <a:picLocks/>
          </p:cNvPicPr>
          <p:nvPr/>
        </p:nvPicPr>
        <p:blipFill>
          <a:blip r:embed="rId3">
            <a:extLst>
              <a:ext uri="{28A0092B-C50C-407E-A947-70E740481C1C}">
                <a14:useLocalDpi xmlns:a14="http://schemas.microsoft.com/office/drawing/2010/main" val="0"/>
              </a:ext>
            </a:extLst>
          </a:blip>
          <a:stretch>
            <a:fillRect/>
          </a:stretch>
        </p:blipFill>
        <p:spPr>
          <a:xfrm>
            <a:off x="276349" y="1851660"/>
            <a:ext cx="5678681" cy="2556510"/>
          </a:xfrm>
          <a:prstGeom prst="rect">
            <a:avLst/>
          </a:prstGeom>
        </p:spPr>
      </p:pic>
      <p:pic>
        <p:nvPicPr>
          <p:cNvPr id="9" name="Picture 8"/>
          <p:cNvPicPr>
            <a:picLocks/>
          </p:cNvPicPr>
          <p:nvPr/>
        </p:nvPicPr>
        <p:blipFill>
          <a:blip r:embed="rId4">
            <a:extLst>
              <a:ext uri="{28A0092B-C50C-407E-A947-70E740481C1C}">
                <a14:useLocalDpi xmlns:a14="http://schemas.microsoft.com/office/drawing/2010/main" val="0"/>
              </a:ext>
            </a:extLst>
          </a:blip>
          <a:stretch>
            <a:fillRect/>
          </a:stretch>
        </p:blipFill>
        <p:spPr>
          <a:xfrm>
            <a:off x="7523480" y="595805"/>
            <a:ext cx="3963670" cy="1680210"/>
          </a:xfrm>
          <a:prstGeom prst="rect">
            <a:avLst/>
          </a:prstGeom>
        </p:spPr>
      </p:pic>
      <p:pic>
        <p:nvPicPr>
          <p:cNvPr id="10" name="Picture 9"/>
          <p:cNvPicPr>
            <a:picLocks/>
          </p:cNvPicPr>
          <p:nvPr/>
        </p:nvPicPr>
        <p:blipFill>
          <a:blip r:embed="rId5">
            <a:extLst>
              <a:ext uri="{28A0092B-C50C-407E-A947-70E740481C1C}">
                <a14:useLocalDpi xmlns:a14="http://schemas.microsoft.com/office/drawing/2010/main" val="0"/>
              </a:ext>
            </a:extLst>
          </a:blip>
          <a:stretch>
            <a:fillRect/>
          </a:stretch>
        </p:blipFill>
        <p:spPr>
          <a:xfrm>
            <a:off x="7523480" y="2785110"/>
            <a:ext cx="4066540" cy="1141730"/>
          </a:xfrm>
          <a:prstGeom prst="rect">
            <a:avLst/>
          </a:prstGeom>
        </p:spPr>
      </p:pic>
      <p:pic>
        <p:nvPicPr>
          <p:cNvPr id="12" name="Picture 11"/>
          <p:cNvPicPr>
            <a:picLocks/>
          </p:cNvPicPr>
          <p:nvPr/>
        </p:nvPicPr>
        <p:blipFill>
          <a:blip r:embed="rId6">
            <a:extLst>
              <a:ext uri="{28A0092B-C50C-407E-A947-70E740481C1C}">
                <a14:useLocalDpi xmlns:a14="http://schemas.microsoft.com/office/drawing/2010/main" val="0"/>
              </a:ext>
            </a:extLst>
          </a:blip>
          <a:stretch>
            <a:fillRect/>
          </a:stretch>
        </p:blipFill>
        <p:spPr>
          <a:xfrm>
            <a:off x="7585075" y="4340860"/>
            <a:ext cx="3943350" cy="951055"/>
          </a:xfrm>
          <a:prstGeom prst="rect">
            <a:avLst/>
          </a:prstGeom>
        </p:spPr>
      </p:pic>
      <p:sp>
        <p:nvSpPr>
          <p:cNvPr id="13" name="Rounded Rectangle 12"/>
          <p:cNvSpPr/>
          <p:nvPr/>
        </p:nvSpPr>
        <p:spPr>
          <a:xfrm>
            <a:off x="5955030" y="1111250"/>
            <a:ext cx="1315720" cy="32466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Observed</a:t>
            </a:r>
          </a:p>
        </p:txBody>
      </p:sp>
      <p:sp>
        <p:nvSpPr>
          <p:cNvPr id="14" name="Rounded Rectangle 13"/>
          <p:cNvSpPr/>
          <p:nvPr/>
        </p:nvSpPr>
        <p:spPr>
          <a:xfrm>
            <a:off x="5955030" y="2967585"/>
            <a:ext cx="1315720" cy="32466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LOCF</a:t>
            </a:r>
          </a:p>
        </p:txBody>
      </p:sp>
      <p:sp>
        <p:nvSpPr>
          <p:cNvPr id="15" name="Rounded Rectangle 14"/>
          <p:cNvSpPr/>
          <p:nvPr/>
        </p:nvSpPr>
        <p:spPr>
          <a:xfrm>
            <a:off x="5955030" y="4408170"/>
            <a:ext cx="1315720" cy="32466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MMRM</a:t>
            </a:r>
          </a:p>
        </p:txBody>
      </p:sp>
    </p:spTree>
    <p:extLst>
      <p:ext uri="{BB962C8B-B14F-4D97-AF65-F5344CB8AC3E}">
        <p14:creationId xmlns:p14="http://schemas.microsoft.com/office/powerpoint/2010/main" val="313691278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Questions?</a:t>
            </a:r>
          </a:p>
        </p:txBody>
      </p:sp>
      <p:pic>
        <p:nvPicPr>
          <p:cNvPr id="5" name="Picture 4"/>
          <p:cNvPicPr>
            <a:picLocks noChangeAspect="1"/>
          </p:cNvPicPr>
          <p:nvPr/>
        </p:nvPicPr>
        <p:blipFill>
          <a:blip r:embed="rId3"/>
          <a:stretch>
            <a:fillRect/>
          </a:stretch>
        </p:blipFill>
        <p:spPr>
          <a:xfrm>
            <a:off x="3818946" y="531674"/>
            <a:ext cx="6415300" cy="4491568"/>
          </a:xfrm>
          <a:prstGeom prst="rect">
            <a:avLst/>
          </a:prstGeom>
        </p:spPr>
      </p:pic>
    </p:spTree>
    <p:extLst>
      <p:ext uri="{BB962C8B-B14F-4D97-AF65-F5344CB8AC3E}">
        <p14:creationId xmlns:p14="http://schemas.microsoft.com/office/powerpoint/2010/main" val="382231124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235161"/>
          </a:xfrm>
          <a:prstGeom prst="rect">
            <a:avLst/>
          </a:prstGeom>
        </p:spPr>
        <p:txBody>
          <a:bodyPr/>
          <a:lstStyle/>
          <a:p>
            <a:pPr algn="l"/>
            <a:r>
              <a:rPr lang="en-US" sz="3600" b="1" dirty="0">
                <a:solidFill>
                  <a:srgbClr val="663F64"/>
                </a:solidFill>
                <a:latin typeface="Helvetica Neue"/>
                <a:cs typeface="Helvetica Neue"/>
              </a:rPr>
              <a:t>Medications – The List (from demographics, disposition, medications white paper)</a:t>
            </a:r>
          </a:p>
        </p:txBody>
      </p:sp>
      <p:sp>
        <p:nvSpPr>
          <p:cNvPr id="4" name="Text Placeholder 2"/>
          <p:cNvSpPr txBox="1">
            <a:spLocks/>
          </p:cNvSpPr>
          <p:nvPr/>
        </p:nvSpPr>
        <p:spPr bwMode="auto">
          <a:xfrm>
            <a:off x="1113692" y="1838052"/>
            <a:ext cx="4040188" cy="4798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marL="0" indent="0" algn="l" rtl="0" eaLnBrk="1" fontAlgn="base" hangingPunct="1">
              <a:spcBef>
                <a:spcPct val="20000"/>
              </a:spcBef>
              <a:spcAft>
                <a:spcPct val="0"/>
              </a:spcAft>
              <a:buClr>
                <a:schemeClr val="accent3"/>
              </a:buClr>
              <a:buFont typeface="Arial" panose="020B0604020202020204" pitchFamily="34" charset="0"/>
              <a:buNone/>
              <a:defRPr sz="2400" b="1" i="0">
                <a:solidFill>
                  <a:schemeClr val="tx1"/>
                </a:solidFill>
                <a:latin typeface="+mj-lt"/>
                <a:ea typeface="ヒラギノ角ゴ Pro W3" charset="0"/>
                <a:cs typeface="DIN-Regular"/>
              </a:defRPr>
            </a:lvl1pPr>
            <a:lvl2pPr marL="457200" indent="0" algn="l" rtl="0" eaLnBrk="1" fontAlgn="base" hangingPunct="1">
              <a:spcBef>
                <a:spcPct val="20000"/>
              </a:spcBef>
              <a:spcAft>
                <a:spcPct val="0"/>
              </a:spcAft>
              <a:buClr>
                <a:schemeClr val="accent3"/>
              </a:buClr>
              <a:buNone/>
              <a:defRPr sz="2000" b="1" i="0">
                <a:solidFill>
                  <a:schemeClr val="tx1"/>
                </a:solidFill>
                <a:latin typeface="+mj-lt"/>
                <a:ea typeface="ヒラギノ角ゴ Pro W3" charset="0"/>
                <a:cs typeface="DIN-Regular"/>
              </a:defRPr>
            </a:lvl2pPr>
            <a:lvl3pPr marL="914400" indent="0" algn="l" rtl="0" eaLnBrk="1" fontAlgn="base" hangingPunct="1">
              <a:spcBef>
                <a:spcPct val="20000"/>
              </a:spcBef>
              <a:spcAft>
                <a:spcPct val="0"/>
              </a:spcAft>
              <a:buClr>
                <a:schemeClr val="accent3"/>
              </a:buClr>
              <a:buFont typeface="Arial" panose="020B0604020202020204" pitchFamily="34" charset="0"/>
              <a:buNone/>
              <a:defRPr sz="1800" b="1" i="0">
                <a:solidFill>
                  <a:schemeClr val="tx1"/>
                </a:solidFill>
                <a:latin typeface="+mj-lt"/>
                <a:ea typeface="ヒラギノ角ゴ Pro W3" charset="0"/>
                <a:cs typeface="DIN-Regular"/>
              </a:defRPr>
            </a:lvl3pPr>
            <a:lvl4pPr marL="1371600" indent="0" algn="l" rtl="0" eaLnBrk="1" fontAlgn="base" hangingPunct="1">
              <a:spcBef>
                <a:spcPct val="20000"/>
              </a:spcBef>
              <a:spcAft>
                <a:spcPct val="0"/>
              </a:spcAft>
              <a:buClr>
                <a:schemeClr val="accent3"/>
              </a:buClr>
              <a:buNone/>
              <a:defRPr sz="1600" b="1" i="0">
                <a:solidFill>
                  <a:schemeClr val="tx1"/>
                </a:solidFill>
                <a:latin typeface="+mj-lt"/>
                <a:ea typeface="ヒラギノ角ゴ Pro W3" charset="0"/>
                <a:cs typeface="DIN-Regular"/>
              </a:defRPr>
            </a:lvl4pPr>
            <a:lvl5pPr marL="1828800" indent="0" algn="l" rtl="0" eaLnBrk="1" fontAlgn="base" hangingPunct="1">
              <a:spcBef>
                <a:spcPct val="20000"/>
              </a:spcBef>
              <a:spcAft>
                <a:spcPct val="0"/>
              </a:spcAft>
              <a:buClr>
                <a:schemeClr val="accent3"/>
              </a:buClr>
              <a:buNone/>
              <a:defRPr sz="1600" b="1" i="0">
                <a:solidFill>
                  <a:schemeClr val="tx1"/>
                </a:solidFill>
                <a:latin typeface="+mj-lt"/>
                <a:ea typeface="ヒラギノ角ゴ Pro W3" charset="0"/>
                <a:cs typeface="DIN-Regular"/>
              </a:defRPr>
            </a:lvl5pPr>
            <a:lvl6pPr marL="2286000" indent="0" algn="l" rtl="0" eaLnBrk="1" fontAlgn="base" hangingPunct="1">
              <a:spcBef>
                <a:spcPct val="20000"/>
              </a:spcBef>
              <a:spcAft>
                <a:spcPct val="0"/>
              </a:spcAft>
              <a:buNone/>
              <a:defRPr sz="1600" b="1">
                <a:solidFill>
                  <a:schemeClr val="tx1"/>
                </a:solidFill>
                <a:latin typeface="+mn-lt"/>
              </a:defRPr>
            </a:lvl6pPr>
            <a:lvl7pPr marL="2743200" indent="0" algn="l" rtl="0" eaLnBrk="1" fontAlgn="base" hangingPunct="1">
              <a:spcBef>
                <a:spcPct val="20000"/>
              </a:spcBef>
              <a:spcAft>
                <a:spcPct val="0"/>
              </a:spcAft>
              <a:buNone/>
              <a:defRPr sz="1600" b="1">
                <a:solidFill>
                  <a:schemeClr val="tx1"/>
                </a:solidFill>
                <a:latin typeface="+mn-lt"/>
              </a:defRPr>
            </a:lvl7pPr>
            <a:lvl8pPr marL="3200400" indent="0" algn="l" rtl="0" eaLnBrk="1" fontAlgn="base" hangingPunct="1">
              <a:spcBef>
                <a:spcPct val="20000"/>
              </a:spcBef>
              <a:spcAft>
                <a:spcPct val="0"/>
              </a:spcAft>
              <a:buNone/>
              <a:defRPr sz="1600" b="1">
                <a:solidFill>
                  <a:schemeClr val="tx1"/>
                </a:solidFill>
                <a:latin typeface="+mn-lt"/>
              </a:defRPr>
            </a:lvl8pPr>
            <a:lvl9pPr marL="3657600" indent="0" algn="l" rtl="0" eaLnBrk="1" fontAlgn="base" hangingPunct="1">
              <a:spcBef>
                <a:spcPct val="20000"/>
              </a:spcBef>
              <a:spcAft>
                <a:spcPct val="0"/>
              </a:spcAft>
              <a:buNone/>
              <a:defRPr sz="1600" b="1">
                <a:solidFill>
                  <a:schemeClr val="tx1"/>
                </a:solidFill>
                <a:latin typeface="+mn-lt"/>
              </a:defRPr>
            </a:lvl9pPr>
          </a:lstStyle>
          <a:p>
            <a:pPr marL="0" marR="0" lvl="0" indent="0" algn="l" defTabSz="914400" rtl="0" eaLnBrk="1" fontAlgn="base" latinLnBrk="0" hangingPunct="1">
              <a:lnSpc>
                <a:spcPct val="100000"/>
              </a:lnSpc>
              <a:spcBef>
                <a:spcPct val="20000"/>
              </a:spcBef>
              <a:spcAft>
                <a:spcPct val="0"/>
              </a:spcAft>
              <a:buClr>
                <a:srgbClr val="D52B17"/>
              </a:buClr>
              <a:buSzTx/>
              <a:buFont typeface="Arial" panose="020B0604020202020204" pitchFamily="34" charset="0"/>
              <a:buNone/>
              <a:tabLst/>
              <a:defRPr/>
            </a:pPr>
            <a:r>
              <a:rPr kumimoji="0" lang="en-US" sz="2400" b="1" i="0" u="none" strike="noStrike" kern="0" cap="none" spc="0" normalizeH="0" baseline="0" noProof="0" dirty="0">
                <a:ln>
                  <a:noFill/>
                </a:ln>
                <a:solidFill>
                  <a:srgbClr val="000000"/>
                </a:solidFill>
                <a:effectLst/>
                <a:uLnTx/>
                <a:uFillTx/>
                <a:latin typeface="Arial"/>
              </a:rPr>
              <a:t>Study Drug vs Placebo</a:t>
            </a:r>
          </a:p>
        </p:txBody>
      </p:sp>
      <p:sp>
        <p:nvSpPr>
          <p:cNvPr id="5" name="Content Placeholder 3"/>
          <p:cNvSpPr txBox="1">
            <a:spLocks/>
          </p:cNvSpPr>
          <p:nvPr/>
        </p:nvSpPr>
        <p:spPr bwMode="auto">
          <a:xfrm>
            <a:off x="1113692" y="2317873"/>
            <a:ext cx="4040188" cy="33336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accent3"/>
              </a:buClr>
              <a:buFont typeface="Arial" panose="020B0604020202020204" pitchFamily="34" charset="0"/>
              <a:buChar char="♦"/>
              <a:defRPr sz="2400" b="0" i="0">
                <a:solidFill>
                  <a:schemeClr val="tx1"/>
                </a:solidFill>
                <a:latin typeface="+mj-lt"/>
                <a:ea typeface="ヒラギノ角ゴ Pro W3" charset="0"/>
                <a:cs typeface="DIN-Regular"/>
              </a:defRPr>
            </a:lvl1pPr>
            <a:lvl2pPr marL="742950" indent="-285750" algn="l" rtl="0" eaLnBrk="1" fontAlgn="base" hangingPunct="1">
              <a:spcBef>
                <a:spcPct val="20000"/>
              </a:spcBef>
              <a:spcAft>
                <a:spcPct val="0"/>
              </a:spcAft>
              <a:buClr>
                <a:schemeClr val="accent3"/>
              </a:buClr>
              <a:buChar char="•"/>
              <a:defRPr sz="2000" b="0" i="0">
                <a:solidFill>
                  <a:schemeClr val="tx1"/>
                </a:solidFill>
                <a:latin typeface="+mj-lt"/>
                <a:ea typeface="ヒラギノ角ゴ Pro W3" charset="0"/>
                <a:cs typeface="DIN-Regular"/>
              </a:defRPr>
            </a:lvl2pPr>
            <a:lvl3pPr marL="1143000" indent="-228600" algn="l" rtl="0" eaLnBrk="1" fontAlgn="base" hangingPunct="1">
              <a:spcBef>
                <a:spcPct val="20000"/>
              </a:spcBef>
              <a:spcAft>
                <a:spcPct val="0"/>
              </a:spcAft>
              <a:buClr>
                <a:schemeClr val="accent3"/>
              </a:buClr>
              <a:buFont typeface="Arial" panose="020B0604020202020204" pitchFamily="34" charset="0"/>
              <a:buChar char="–"/>
              <a:defRPr sz="1800" b="0" i="0">
                <a:solidFill>
                  <a:schemeClr val="tx1"/>
                </a:solidFill>
                <a:latin typeface="+mj-lt"/>
                <a:ea typeface="ヒラギノ角ゴ Pro W3" charset="0"/>
                <a:cs typeface="DIN-Regular"/>
              </a:defRPr>
            </a:lvl3pPr>
            <a:lvl4pPr marL="1600200" indent="-228600" algn="l" rtl="0" eaLnBrk="1" fontAlgn="base" hangingPunct="1">
              <a:spcBef>
                <a:spcPct val="20000"/>
              </a:spcBef>
              <a:spcAft>
                <a:spcPct val="0"/>
              </a:spcAft>
              <a:buClr>
                <a:schemeClr val="accent3"/>
              </a:buClr>
              <a:buChar char="•"/>
              <a:defRPr sz="1600" b="0" i="0">
                <a:solidFill>
                  <a:schemeClr val="tx1"/>
                </a:solidFill>
                <a:latin typeface="+mj-lt"/>
                <a:ea typeface="ヒラギノ角ゴ Pro W3" charset="0"/>
                <a:cs typeface="DIN-Regular"/>
              </a:defRPr>
            </a:lvl4pPr>
            <a:lvl5pPr marL="2057400" indent="-228600" algn="l" rtl="0" eaLnBrk="1" fontAlgn="base" hangingPunct="1">
              <a:spcBef>
                <a:spcPct val="20000"/>
              </a:spcBef>
              <a:spcAft>
                <a:spcPct val="0"/>
              </a:spcAft>
              <a:buClr>
                <a:schemeClr val="accent3"/>
              </a:buClr>
              <a:buChar char="•"/>
              <a:defRPr sz="1600" b="0" i="0">
                <a:solidFill>
                  <a:schemeClr val="tx1"/>
                </a:solidFill>
                <a:latin typeface="+mj-lt"/>
                <a:ea typeface="ヒラギノ角ゴ Pro W3" charset="0"/>
                <a:cs typeface="DIN-Regular"/>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a:lstStyle>
          <a:p>
            <a:pPr marL="342900" marR="0" lvl="0" indent="-342900" algn="l" defTabSz="914400" rtl="0" eaLnBrk="1" fontAlgn="base" latinLnBrk="0" hangingPunct="1">
              <a:lnSpc>
                <a:spcPct val="100000"/>
              </a:lnSpc>
              <a:spcBef>
                <a:spcPct val="20000"/>
              </a:spcBef>
              <a:spcAft>
                <a:spcPct val="0"/>
              </a:spcAft>
              <a:buClr>
                <a:srgbClr val="D52B17"/>
              </a:buClr>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latin typeface="Arial"/>
              </a:rPr>
              <a:t>Summary of prior medications – preferred names</a:t>
            </a:r>
          </a:p>
          <a:p>
            <a:pPr marL="342900" marR="0" lvl="0" indent="-342900" algn="l" defTabSz="914400" rtl="0" eaLnBrk="1" fontAlgn="base" latinLnBrk="0" hangingPunct="1">
              <a:lnSpc>
                <a:spcPct val="100000"/>
              </a:lnSpc>
              <a:spcBef>
                <a:spcPct val="20000"/>
              </a:spcBef>
              <a:spcAft>
                <a:spcPct val="0"/>
              </a:spcAft>
              <a:buClr>
                <a:srgbClr val="D52B17"/>
              </a:buClr>
              <a:buSzTx/>
              <a:buFont typeface="Arial" panose="020B0604020202020204" pitchFamily="34" charset="0"/>
              <a:buChar char="♦"/>
              <a:tabLst/>
              <a:defRPr/>
            </a:pPr>
            <a:r>
              <a:rPr lang="en-US" kern="0" dirty="0">
                <a:solidFill>
                  <a:srgbClr val="000000"/>
                </a:solidFill>
                <a:latin typeface="Arial"/>
              </a:rPr>
              <a:t>Summary of concomitant medications – preferred names</a:t>
            </a:r>
            <a:endParaRPr kumimoji="0" lang="en-US" b="0" i="0" u="none" strike="noStrike" kern="0" cap="none" spc="0" normalizeH="0" baseline="0" noProof="0" dirty="0">
              <a:ln>
                <a:noFill/>
              </a:ln>
              <a:solidFill>
                <a:srgbClr val="000000"/>
              </a:solidFill>
              <a:effectLst/>
              <a:uLnTx/>
              <a:uFillTx/>
              <a:latin typeface="Arial"/>
            </a:endParaRPr>
          </a:p>
          <a:p>
            <a:pPr marL="342900" marR="0" lvl="0" indent="-342900" algn="l" defTabSz="914400" rtl="0" eaLnBrk="1" fontAlgn="base" latinLnBrk="0" hangingPunct="1">
              <a:lnSpc>
                <a:spcPct val="100000"/>
              </a:lnSpc>
              <a:spcBef>
                <a:spcPct val="20000"/>
              </a:spcBef>
              <a:spcAft>
                <a:spcPct val="0"/>
              </a:spcAft>
              <a:buClr>
                <a:srgbClr val="D52B17"/>
              </a:buClr>
              <a:buSzTx/>
              <a:buFont typeface="Arial" panose="020B0604020202020204" pitchFamily="34" charset="0"/>
              <a:buChar char="♦"/>
              <a:tabLst/>
              <a:defRPr/>
            </a:pPr>
            <a:endParaRPr kumimoji="0" lang="en-US" sz="2400" b="0" i="0" u="none" strike="noStrike" kern="0" cap="none" spc="0" normalizeH="0" baseline="0" noProof="0" dirty="0">
              <a:ln>
                <a:noFill/>
              </a:ln>
              <a:solidFill>
                <a:srgbClr val="000000"/>
              </a:solidFill>
              <a:effectLst/>
              <a:uLnTx/>
              <a:uFillTx/>
              <a:latin typeface="Arial"/>
            </a:endParaRPr>
          </a:p>
          <a:p>
            <a:pPr marL="342900" marR="0" lvl="0" indent="-342900" algn="l" defTabSz="914400" rtl="0" eaLnBrk="1" fontAlgn="base" latinLnBrk="0" hangingPunct="1">
              <a:lnSpc>
                <a:spcPct val="100000"/>
              </a:lnSpc>
              <a:spcBef>
                <a:spcPct val="20000"/>
              </a:spcBef>
              <a:spcAft>
                <a:spcPct val="0"/>
              </a:spcAft>
              <a:buClr>
                <a:srgbClr val="D52B17"/>
              </a:buClr>
              <a:buSzTx/>
              <a:buFont typeface="Arial" panose="020B0604020202020204" pitchFamily="34" charset="0"/>
              <a:buChar char="♦"/>
              <a:tabLst/>
              <a:defRPr/>
            </a:pPr>
            <a:endParaRPr kumimoji="0" lang="en-US" sz="2400" b="0" i="0" u="none" strike="noStrike" kern="0" cap="none" spc="0" normalizeH="0" baseline="0" noProof="0" dirty="0">
              <a:ln>
                <a:noFill/>
              </a:ln>
              <a:solidFill>
                <a:srgbClr val="000000"/>
              </a:solidFill>
              <a:effectLst/>
              <a:uLnTx/>
              <a:uFillTx/>
              <a:latin typeface="Arial"/>
            </a:endParaRPr>
          </a:p>
        </p:txBody>
      </p:sp>
      <p:sp>
        <p:nvSpPr>
          <p:cNvPr id="6" name="Text Placeholder 4"/>
          <p:cNvSpPr txBox="1">
            <a:spLocks/>
          </p:cNvSpPr>
          <p:nvPr/>
        </p:nvSpPr>
        <p:spPr bwMode="auto">
          <a:xfrm>
            <a:off x="6371947" y="2198030"/>
            <a:ext cx="4041775" cy="4798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marL="0" indent="0" algn="l" rtl="0" eaLnBrk="1" fontAlgn="base" hangingPunct="1">
              <a:spcBef>
                <a:spcPct val="20000"/>
              </a:spcBef>
              <a:spcAft>
                <a:spcPct val="0"/>
              </a:spcAft>
              <a:buClr>
                <a:schemeClr val="accent3"/>
              </a:buClr>
              <a:buFont typeface="Arial" panose="020B0604020202020204" pitchFamily="34" charset="0"/>
              <a:buNone/>
              <a:defRPr sz="2400" b="1" i="0">
                <a:solidFill>
                  <a:schemeClr val="tx1"/>
                </a:solidFill>
                <a:latin typeface="+mj-lt"/>
                <a:ea typeface="ヒラギノ角ゴ Pro W3" charset="0"/>
                <a:cs typeface="DIN-Regular"/>
              </a:defRPr>
            </a:lvl1pPr>
            <a:lvl2pPr marL="457200" indent="0" algn="l" rtl="0" eaLnBrk="1" fontAlgn="base" hangingPunct="1">
              <a:spcBef>
                <a:spcPct val="20000"/>
              </a:spcBef>
              <a:spcAft>
                <a:spcPct val="0"/>
              </a:spcAft>
              <a:buClr>
                <a:schemeClr val="accent3"/>
              </a:buClr>
              <a:buNone/>
              <a:defRPr sz="2000" b="1" i="0">
                <a:solidFill>
                  <a:schemeClr val="tx1"/>
                </a:solidFill>
                <a:latin typeface="+mj-lt"/>
                <a:ea typeface="ヒラギノ角ゴ Pro W3" charset="0"/>
                <a:cs typeface="DIN-Regular"/>
              </a:defRPr>
            </a:lvl2pPr>
            <a:lvl3pPr marL="914400" indent="0" algn="l" rtl="0" eaLnBrk="1" fontAlgn="base" hangingPunct="1">
              <a:spcBef>
                <a:spcPct val="20000"/>
              </a:spcBef>
              <a:spcAft>
                <a:spcPct val="0"/>
              </a:spcAft>
              <a:buClr>
                <a:schemeClr val="accent3"/>
              </a:buClr>
              <a:buFont typeface="Arial" panose="020B0604020202020204" pitchFamily="34" charset="0"/>
              <a:buNone/>
              <a:defRPr sz="1800" b="1" i="0">
                <a:solidFill>
                  <a:schemeClr val="tx1"/>
                </a:solidFill>
                <a:latin typeface="+mj-lt"/>
                <a:ea typeface="ヒラギノ角ゴ Pro W3" charset="0"/>
                <a:cs typeface="DIN-Regular"/>
              </a:defRPr>
            </a:lvl3pPr>
            <a:lvl4pPr marL="1371600" indent="0" algn="l" rtl="0" eaLnBrk="1" fontAlgn="base" hangingPunct="1">
              <a:spcBef>
                <a:spcPct val="20000"/>
              </a:spcBef>
              <a:spcAft>
                <a:spcPct val="0"/>
              </a:spcAft>
              <a:buClr>
                <a:schemeClr val="accent3"/>
              </a:buClr>
              <a:buNone/>
              <a:defRPr sz="1600" b="1" i="0">
                <a:solidFill>
                  <a:schemeClr val="tx1"/>
                </a:solidFill>
                <a:latin typeface="+mj-lt"/>
                <a:ea typeface="ヒラギノ角ゴ Pro W3" charset="0"/>
                <a:cs typeface="DIN-Regular"/>
              </a:defRPr>
            </a:lvl4pPr>
            <a:lvl5pPr marL="1828800" indent="0" algn="l" rtl="0" eaLnBrk="1" fontAlgn="base" hangingPunct="1">
              <a:spcBef>
                <a:spcPct val="20000"/>
              </a:spcBef>
              <a:spcAft>
                <a:spcPct val="0"/>
              </a:spcAft>
              <a:buClr>
                <a:schemeClr val="accent3"/>
              </a:buClr>
              <a:buNone/>
              <a:defRPr sz="1600" b="1" i="0">
                <a:solidFill>
                  <a:schemeClr val="tx1"/>
                </a:solidFill>
                <a:latin typeface="+mj-lt"/>
                <a:ea typeface="ヒラギノ角ゴ Pro W3" charset="0"/>
                <a:cs typeface="DIN-Regular"/>
              </a:defRPr>
            </a:lvl5pPr>
            <a:lvl6pPr marL="2286000" indent="0" algn="l" rtl="0" eaLnBrk="1" fontAlgn="base" hangingPunct="1">
              <a:spcBef>
                <a:spcPct val="20000"/>
              </a:spcBef>
              <a:spcAft>
                <a:spcPct val="0"/>
              </a:spcAft>
              <a:buNone/>
              <a:defRPr sz="1600" b="1">
                <a:solidFill>
                  <a:schemeClr val="tx1"/>
                </a:solidFill>
                <a:latin typeface="+mn-lt"/>
              </a:defRPr>
            </a:lvl6pPr>
            <a:lvl7pPr marL="2743200" indent="0" algn="l" rtl="0" eaLnBrk="1" fontAlgn="base" hangingPunct="1">
              <a:spcBef>
                <a:spcPct val="20000"/>
              </a:spcBef>
              <a:spcAft>
                <a:spcPct val="0"/>
              </a:spcAft>
              <a:buNone/>
              <a:defRPr sz="1600" b="1">
                <a:solidFill>
                  <a:schemeClr val="tx1"/>
                </a:solidFill>
                <a:latin typeface="+mn-lt"/>
              </a:defRPr>
            </a:lvl7pPr>
            <a:lvl8pPr marL="3200400" indent="0" algn="l" rtl="0" eaLnBrk="1" fontAlgn="base" hangingPunct="1">
              <a:spcBef>
                <a:spcPct val="20000"/>
              </a:spcBef>
              <a:spcAft>
                <a:spcPct val="0"/>
              </a:spcAft>
              <a:buNone/>
              <a:defRPr sz="1600" b="1">
                <a:solidFill>
                  <a:schemeClr val="tx1"/>
                </a:solidFill>
                <a:latin typeface="+mn-lt"/>
              </a:defRPr>
            </a:lvl8pPr>
            <a:lvl9pPr marL="3657600" indent="0" algn="l" rtl="0" eaLnBrk="1" fontAlgn="base" hangingPunct="1">
              <a:spcBef>
                <a:spcPct val="20000"/>
              </a:spcBef>
              <a:spcAft>
                <a:spcPct val="0"/>
              </a:spcAft>
              <a:buNone/>
              <a:defRPr sz="1600" b="1">
                <a:solidFill>
                  <a:schemeClr val="tx1"/>
                </a:solidFill>
                <a:latin typeface="+mn-lt"/>
              </a:defRPr>
            </a:lvl9pPr>
          </a:lstStyle>
          <a:p>
            <a:pPr marL="0" marR="0" lvl="0" indent="0" algn="l" defTabSz="914400" rtl="0" eaLnBrk="1" fontAlgn="base" latinLnBrk="0" hangingPunct="1">
              <a:lnSpc>
                <a:spcPct val="100000"/>
              </a:lnSpc>
              <a:spcBef>
                <a:spcPct val="20000"/>
              </a:spcBef>
              <a:spcAft>
                <a:spcPct val="0"/>
              </a:spcAft>
              <a:buClr>
                <a:srgbClr val="D52B17"/>
              </a:buClr>
              <a:buSzTx/>
              <a:buFont typeface="Arial" panose="020B0604020202020204" pitchFamily="34" charset="0"/>
              <a:buNone/>
              <a:tabLst/>
              <a:defRPr/>
            </a:pPr>
            <a:r>
              <a:rPr kumimoji="0" lang="en-US" sz="2400" b="1" i="0" u="none" strike="noStrike" kern="0" cap="none" spc="0" normalizeH="0" baseline="0" noProof="0" dirty="0">
                <a:ln>
                  <a:noFill/>
                </a:ln>
                <a:solidFill>
                  <a:srgbClr val="000000"/>
                </a:solidFill>
                <a:effectLst/>
                <a:uLnTx/>
                <a:uFillTx/>
                <a:latin typeface="Arial"/>
              </a:rPr>
              <a:t>During</a:t>
            </a:r>
            <a:r>
              <a:rPr kumimoji="0" lang="en-US" sz="2400" b="1" i="0" u="none" strike="noStrike" kern="0" cap="none" spc="0" normalizeH="0" noProof="0" dirty="0">
                <a:ln>
                  <a:noFill/>
                </a:ln>
                <a:solidFill>
                  <a:srgbClr val="000000"/>
                </a:solidFill>
                <a:effectLst/>
                <a:uLnTx/>
                <a:uFillTx/>
                <a:latin typeface="Arial"/>
              </a:rPr>
              <a:t> Study Drug</a:t>
            </a:r>
            <a:r>
              <a:rPr kumimoji="0" lang="en-US" sz="2400" b="1" i="0" u="none" strike="noStrike" kern="0" cap="none" spc="0" normalizeH="0" baseline="0" noProof="0" dirty="0">
                <a:ln>
                  <a:noFill/>
                </a:ln>
                <a:solidFill>
                  <a:srgbClr val="000000"/>
                </a:solidFill>
                <a:effectLst/>
                <a:uLnTx/>
                <a:uFillTx/>
                <a:latin typeface="Arial"/>
              </a:rPr>
              <a:t> and During Study </a:t>
            </a:r>
            <a:r>
              <a:rPr kumimoji="0" lang="en-US" sz="2400" b="1" i="0" u="none" strike="noStrike" kern="0" cap="none" spc="0" normalizeH="0" baseline="0" noProof="0" dirty="0" err="1">
                <a:ln>
                  <a:noFill/>
                </a:ln>
                <a:solidFill>
                  <a:srgbClr val="000000"/>
                </a:solidFill>
                <a:effectLst/>
                <a:uLnTx/>
                <a:uFillTx/>
                <a:latin typeface="Arial"/>
              </a:rPr>
              <a:t>Drug+After</a:t>
            </a:r>
            <a:endParaRPr kumimoji="0" lang="en-US" sz="2400" b="1" i="0" u="none" strike="noStrike" kern="0" cap="none" spc="0" normalizeH="0" baseline="0" noProof="0" dirty="0">
              <a:ln>
                <a:noFill/>
              </a:ln>
              <a:solidFill>
                <a:srgbClr val="000000"/>
              </a:solidFill>
              <a:effectLst/>
              <a:uLnTx/>
              <a:uFillTx/>
              <a:latin typeface="Arial"/>
            </a:endParaRPr>
          </a:p>
        </p:txBody>
      </p:sp>
      <p:sp>
        <p:nvSpPr>
          <p:cNvPr id="7" name="Content Placeholder 5"/>
          <p:cNvSpPr txBox="1">
            <a:spLocks/>
          </p:cNvSpPr>
          <p:nvPr/>
        </p:nvSpPr>
        <p:spPr bwMode="auto">
          <a:xfrm>
            <a:off x="6371947" y="2677851"/>
            <a:ext cx="4041775" cy="16269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accent3"/>
              </a:buClr>
              <a:buFont typeface="Arial" panose="020B0604020202020204" pitchFamily="34" charset="0"/>
              <a:buChar char="♦"/>
              <a:defRPr sz="2400" b="0" i="0">
                <a:solidFill>
                  <a:schemeClr val="tx1"/>
                </a:solidFill>
                <a:latin typeface="+mj-lt"/>
                <a:ea typeface="ヒラギノ角ゴ Pro W3" charset="0"/>
                <a:cs typeface="DIN-Regular"/>
              </a:defRPr>
            </a:lvl1pPr>
            <a:lvl2pPr marL="742950" indent="-285750" algn="l" rtl="0" eaLnBrk="1" fontAlgn="base" hangingPunct="1">
              <a:spcBef>
                <a:spcPct val="20000"/>
              </a:spcBef>
              <a:spcAft>
                <a:spcPct val="0"/>
              </a:spcAft>
              <a:buClr>
                <a:schemeClr val="accent3"/>
              </a:buClr>
              <a:buChar char="•"/>
              <a:defRPr sz="2000" b="0" i="0">
                <a:solidFill>
                  <a:schemeClr val="tx1"/>
                </a:solidFill>
                <a:latin typeface="+mj-lt"/>
                <a:ea typeface="ヒラギノ角ゴ Pro W3" charset="0"/>
                <a:cs typeface="DIN-Regular"/>
              </a:defRPr>
            </a:lvl2pPr>
            <a:lvl3pPr marL="1143000" indent="-228600" algn="l" rtl="0" eaLnBrk="1" fontAlgn="base" hangingPunct="1">
              <a:spcBef>
                <a:spcPct val="20000"/>
              </a:spcBef>
              <a:spcAft>
                <a:spcPct val="0"/>
              </a:spcAft>
              <a:buClr>
                <a:schemeClr val="accent3"/>
              </a:buClr>
              <a:buFont typeface="Arial" panose="020B0604020202020204" pitchFamily="34" charset="0"/>
              <a:buChar char="–"/>
              <a:defRPr sz="1800" b="0" i="0">
                <a:solidFill>
                  <a:schemeClr val="tx1"/>
                </a:solidFill>
                <a:latin typeface="+mj-lt"/>
                <a:ea typeface="ヒラギノ角ゴ Pro W3" charset="0"/>
                <a:cs typeface="DIN-Regular"/>
              </a:defRPr>
            </a:lvl3pPr>
            <a:lvl4pPr marL="1600200" indent="-228600" algn="l" rtl="0" eaLnBrk="1" fontAlgn="base" hangingPunct="1">
              <a:spcBef>
                <a:spcPct val="20000"/>
              </a:spcBef>
              <a:spcAft>
                <a:spcPct val="0"/>
              </a:spcAft>
              <a:buClr>
                <a:schemeClr val="accent3"/>
              </a:buClr>
              <a:buChar char="•"/>
              <a:defRPr sz="1600" b="0" i="0">
                <a:solidFill>
                  <a:schemeClr val="tx1"/>
                </a:solidFill>
                <a:latin typeface="+mj-lt"/>
                <a:ea typeface="ヒラギノ角ゴ Pro W3" charset="0"/>
                <a:cs typeface="DIN-Regular"/>
              </a:defRPr>
            </a:lvl4pPr>
            <a:lvl5pPr marL="2057400" indent="-228600" algn="l" rtl="0" eaLnBrk="1" fontAlgn="base" hangingPunct="1">
              <a:spcBef>
                <a:spcPct val="20000"/>
              </a:spcBef>
              <a:spcAft>
                <a:spcPct val="0"/>
              </a:spcAft>
              <a:buClr>
                <a:schemeClr val="accent3"/>
              </a:buClr>
              <a:buChar char="•"/>
              <a:defRPr sz="1600" b="0" i="0">
                <a:solidFill>
                  <a:schemeClr val="tx1"/>
                </a:solidFill>
                <a:latin typeface="+mj-lt"/>
                <a:ea typeface="ヒラギノ角ゴ Pro W3" charset="0"/>
                <a:cs typeface="DIN-Regular"/>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a:lstStyle>
          <a:p>
            <a:pPr marL="342900" marR="0" lvl="0" indent="-342900" algn="l" defTabSz="914400" rtl="0" eaLnBrk="1" fontAlgn="base" latinLnBrk="0" hangingPunct="1">
              <a:lnSpc>
                <a:spcPct val="100000"/>
              </a:lnSpc>
              <a:spcBef>
                <a:spcPct val="20000"/>
              </a:spcBef>
              <a:spcAft>
                <a:spcPct val="0"/>
              </a:spcAft>
              <a:buClr>
                <a:srgbClr val="D52B17"/>
              </a:buClr>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latin typeface="Arial"/>
              </a:rPr>
              <a:t>None</a:t>
            </a:r>
          </a:p>
          <a:p>
            <a:pPr marL="0" marR="0" lvl="0" indent="0" algn="l" defTabSz="914400" rtl="0" eaLnBrk="1" fontAlgn="base" latinLnBrk="0" hangingPunct="1">
              <a:lnSpc>
                <a:spcPct val="100000"/>
              </a:lnSpc>
              <a:spcBef>
                <a:spcPct val="20000"/>
              </a:spcBef>
              <a:spcAft>
                <a:spcPct val="0"/>
              </a:spcAft>
              <a:buClr>
                <a:srgbClr val="D52B17"/>
              </a:buClr>
              <a:buSzTx/>
              <a:buFont typeface="Arial" panose="020B0604020202020204" pitchFamily="34" charset="0"/>
              <a:buNone/>
              <a:tabLst/>
              <a:defRPr/>
            </a:pPr>
            <a:endParaRPr kumimoji="0" lang="en-US" sz="2400" b="0" i="0" u="none" strike="noStrike" kern="0" cap="none" spc="0" normalizeH="0" baseline="0" noProof="0" dirty="0">
              <a:ln>
                <a:noFill/>
              </a:ln>
              <a:solidFill>
                <a:srgbClr val="000000"/>
              </a:solidFill>
              <a:effectLst/>
              <a:uLnTx/>
              <a:uFillTx/>
              <a:latin typeface="Arial"/>
            </a:endParaRPr>
          </a:p>
        </p:txBody>
      </p:sp>
      <p:sp>
        <p:nvSpPr>
          <p:cNvPr id="8" name="Rounded Rectangle 7"/>
          <p:cNvSpPr/>
          <p:nvPr/>
        </p:nvSpPr>
        <p:spPr>
          <a:xfrm>
            <a:off x="7843335" y="4283658"/>
            <a:ext cx="2334087" cy="683581"/>
          </a:xfrm>
          <a:prstGeom prst="roundRect">
            <a:avLst/>
          </a:prstGeom>
          <a:solidFill>
            <a:srgbClr val="0070C0"/>
          </a:solidFill>
          <a:ln w="25400" cap="flat" cmpd="sng" algn="ctr">
            <a:solidFill>
              <a:srgbClr val="0070C0"/>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Arial"/>
                <a:ea typeface="+mn-ea"/>
                <a:cs typeface="+mn-cs"/>
              </a:rPr>
              <a:t>Percentages</a:t>
            </a:r>
          </a:p>
        </p:txBody>
      </p:sp>
    </p:spTree>
    <p:extLst>
      <p:ext uri="{BB962C8B-B14F-4D97-AF65-F5344CB8AC3E}">
        <p14:creationId xmlns:p14="http://schemas.microsoft.com/office/powerpoint/2010/main" val="267945784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Medications – Rationale</a:t>
            </a:r>
          </a:p>
        </p:txBody>
      </p:sp>
      <p:sp>
        <p:nvSpPr>
          <p:cNvPr id="4" name="Text Placeholder 2"/>
          <p:cNvSpPr txBox="1">
            <a:spLocks/>
          </p:cNvSpPr>
          <p:nvPr/>
        </p:nvSpPr>
        <p:spPr bwMode="auto">
          <a:xfrm>
            <a:off x="1113692" y="1435910"/>
            <a:ext cx="4040188" cy="4798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marL="0" indent="0" algn="l" rtl="0" eaLnBrk="1" fontAlgn="base" hangingPunct="1">
              <a:spcBef>
                <a:spcPct val="20000"/>
              </a:spcBef>
              <a:spcAft>
                <a:spcPct val="0"/>
              </a:spcAft>
              <a:buClr>
                <a:schemeClr val="accent3"/>
              </a:buClr>
              <a:buFont typeface="Arial" panose="020B0604020202020204" pitchFamily="34" charset="0"/>
              <a:buNone/>
              <a:defRPr sz="2400" b="1" i="0">
                <a:solidFill>
                  <a:schemeClr val="tx1"/>
                </a:solidFill>
                <a:latin typeface="+mj-lt"/>
                <a:ea typeface="ヒラギノ角ゴ Pro W3" charset="0"/>
                <a:cs typeface="DIN-Regular"/>
              </a:defRPr>
            </a:lvl1pPr>
            <a:lvl2pPr marL="457200" indent="0" algn="l" rtl="0" eaLnBrk="1" fontAlgn="base" hangingPunct="1">
              <a:spcBef>
                <a:spcPct val="20000"/>
              </a:spcBef>
              <a:spcAft>
                <a:spcPct val="0"/>
              </a:spcAft>
              <a:buClr>
                <a:schemeClr val="accent3"/>
              </a:buClr>
              <a:buNone/>
              <a:defRPr sz="2000" b="1" i="0">
                <a:solidFill>
                  <a:schemeClr val="tx1"/>
                </a:solidFill>
                <a:latin typeface="+mj-lt"/>
                <a:ea typeface="ヒラギノ角ゴ Pro W3" charset="0"/>
                <a:cs typeface="DIN-Regular"/>
              </a:defRPr>
            </a:lvl2pPr>
            <a:lvl3pPr marL="914400" indent="0" algn="l" rtl="0" eaLnBrk="1" fontAlgn="base" hangingPunct="1">
              <a:spcBef>
                <a:spcPct val="20000"/>
              </a:spcBef>
              <a:spcAft>
                <a:spcPct val="0"/>
              </a:spcAft>
              <a:buClr>
                <a:schemeClr val="accent3"/>
              </a:buClr>
              <a:buFont typeface="Arial" panose="020B0604020202020204" pitchFamily="34" charset="0"/>
              <a:buNone/>
              <a:defRPr sz="1800" b="1" i="0">
                <a:solidFill>
                  <a:schemeClr val="tx1"/>
                </a:solidFill>
                <a:latin typeface="+mj-lt"/>
                <a:ea typeface="ヒラギノ角ゴ Pro W3" charset="0"/>
                <a:cs typeface="DIN-Regular"/>
              </a:defRPr>
            </a:lvl3pPr>
            <a:lvl4pPr marL="1371600" indent="0" algn="l" rtl="0" eaLnBrk="1" fontAlgn="base" hangingPunct="1">
              <a:spcBef>
                <a:spcPct val="20000"/>
              </a:spcBef>
              <a:spcAft>
                <a:spcPct val="0"/>
              </a:spcAft>
              <a:buClr>
                <a:schemeClr val="accent3"/>
              </a:buClr>
              <a:buNone/>
              <a:defRPr sz="1600" b="1" i="0">
                <a:solidFill>
                  <a:schemeClr val="tx1"/>
                </a:solidFill>
                <a:latin typeface="+mj-lt"/>
                <a:ea typeface="ヒラギノ角ゴ Pro W3" charset="0"/>
                <a:cs typeface="DIN-Regular"/>
              </a:defRPr>
            </a:lvl4pPr>
            <a:lvl5pPr marL="1828800" indent="0" algn="l" rtl="0" eaLnBrk="1" fontAlgn="base" hangingPunct="1">
              <a:spcBef>
                <a:spcPct val="20000"/>
              </a:spcBef>
              <a:spcAft>
                <a:spcPct val="0"/>
              </a:spcAft>
              <a:buClr>
                <a:schemeClr val="accent3"/>
              </a:buClr>
              <a:buNone/>
              <a:defRPr sz="1600" b="1" i="0">
                <a:solidFill>
                  <a:schemeClr val="tx1"/>
                </a:solidFill>
                <a:latin typeface="+mj-lt"/>
                <a:ea typeface="ヒラギノ角ゴ Pro W3" charset="0"/>
                <a:cs typeface="DIN-Regular"/>
              </a:defRPr>
            </a:lvl5pPr>
            <a:lvl6pPr marL="2286000" indent="0" algn="l" rtl="0" eaLnBrk="1" fontAlgn="base" hangingPunct="1">
              <a:spcBef>
                <a:spcPct val="20000"/>
              </a:spcBef>
              <a:spcAft>
                <a:spcPct val="0"/>
              </a:spcAft>
              <a:buNone/>
              <a:defRPr sz="1600" b="1">
                <a:solidFill>
                  <a:schemeClr val="tx1"/>
                </a:solidFill>
                <a:latin typeface="+mn-lt"/>
              </a:defRPr>
            </a:lvl6pPr>
            <a:lvl7pPr marL="2743200" indent="0" algn="l" rtl="0" eaLnBrk="1" fontAlgn="base" hangingPunct="1">
              <a:spcBef>
                <a:spcPct val="20000"/>
              </a:spcBef>
              <a:spcAft>
                <a:spcPct val="0"/>
              </a:spcAft>
              <a:buNone/>
              <a:defRPr sz="1600" b="1">
                <a:solidFill>
                  <a:schemeClr val="tx1"/>
                </a:solidFill>
                <a:latin typeface="+mn-lt"/>
              </a:defRPr>
            </a:lvl7pPr>
            <a:lvl8pPr marL="3200400" indent="0" algn="l" rtl="0" eaLnBrk="1" fontAlgn="base" hangingPunct="1">
              <a:spcBef>
                <a:spcPct val="20000"/>
              </a:spcBef>
              <a:spcAft>
                <a:spcPct val="0"/>
              </a:spcAft>
              <a:buNone/>
              <a:defRPr sz="1600" b="1">
                <a:solidFill>
                  <a:schemeClr val="tx1"/>
                </a:solidFill>
                <a:latin typeface="+mn-lt"/>
              </a:defRPr>
            </a:lvl8pPr>
            <a:lvl9pPr marL="3657600" indent="0" algn="l" rtl="0" eaLnBrk="1" fontAlgn="base" hangingPunct="1">
              <a:spcBef>
                <a:spcPct val="20000"/>
              </a:spcBef>
              <a:spcAft>
                <a:spcPct val="0"/>
              </a:spcAft>
              <a:buNone/>
              <a:defRPr sz="1600" b="1">
                <a:solidFill>
                  <a:schemeClr val="tx1"/>
                </a:solidFill>
                <a:latin typeface="+mn-lt"/>
              </a:defRPr>
            </a:lvl9pPr>
          </a:lstStyle>
          <a:p>
            <a:pPr marL="0" marR="0" lvl="0" indent="0" algn="l" defTabSz="914400" rtl="0" eaLnBrk="1" fontAlgn="base" latinLnBrk="0" hangingPunct="1">
              <a:lnSpc>
                <a:spcPct val="100000"/>
              </a:lnSpc>
              <a:spcBef>
                <a:spcPct val="20000"/>
              </a:spcBef>
              <a:spcAft>
                <a:spcPct val="0"/>
              </a:spcAft>
              <a:buClr>
                <a:srgbClr val="D52B17"/>
              </a:buClr>
              <a:buSzTx/>
              <a:buFont typeface="Arial" panose="020B0604020202020204" pitchFamily="34" charset="0"/>
              <a:buNone/>
              <a:tabLst/>
              <a:defRPr/>
            </a:pPr>
            <a:r>
              <a:rPr kumimoji="0" lang="en-US" sz="2400" b="1" i="0" u="none" strike="noStrike" kern="0" cap="none" spc="0" normalizeH="0" baseline="0" noProof="0" dirty="0">
                <a:ln>
                  <a:noFill/>
                </a:ln>
                <a:solidFill>
                  <a:srgbClr val="000000"/>
                </a:solidFill>
                <a:effectLst/>
                <a:uLnTx/>
                <a:uFillTx/>
                <a:latin typeface="Arial"/>
              </a:rPr>
              <a:t>Study Drug vs Placebo</a:t>
            </a:r>
          </a:p>
        </p:txBody>
      </p:sp>
      <p:sp>
        <p:nvSpPr>
          <p:cNvPr id="5" name="Content Placeholder 3"/>
          <p:cNvSpPr txBox="1">
            <a:spLocks/>
          </p:cNvSpPr>
          <p:nvPr/>
        </p:nvSpPr>
        <p:spPr bwMode="auto">
          <a:xfrm>
            <a:off x="1113692" y="1915731"/>
            <a:ext cx="4040188" cy="33336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accent3"/>
              </a:buClr>
              <a:buFont typeface="Arial" panose="020B0604020202020204" pitchFamily="34" charset="0"/>
              <a:buChar char="♦"/>
              <a:defRPr sz="2400" b="0" i="0">
                <a:solidFill>
                  <a:schemeClr val="tx1"/>
                </a:solidFill>
                <a:latin typeface="+mj-lt"/>
                <a:ea typeface="ヒラギノ角ゴ Pro W3" charset="0"/>
                <a:cs typeface="DIN-Regular"/>
              </a:defRPr>
            </a:lvl1pPr>
            <a:lvl2pPr marL="742950" indent="-285750" algn="l" rtl="0" eaLnBrk="1" fontAlgn="base" hangingPunct="1">
              <a:spcBef>
                <a:spcPct val="20000"/>
              </a:spcBef>
              <a:spcAft>
                <a:spcPct val="0"/>
              </a:spcAft>
              <a:buClr>
                <a:schemeClr val="accent3"/>
              </a:buClr>
              <a:buChar char="•"/>
              <a:defRPr sz="2000" b="0" i="0">
                <a:solidFill>
                  <a:schemeClr val="tx1"/>
                </a:solidFill>
                <a:latin typeface="+mj-lt"/>
                <a:ea typeface="ヒラギノ角ゴ Pro W3" charset="0"/>
                <a:cs typeface="DIN-Regular"/>
              </a:defRPr>
            </a:lvl2pPr>
            <a:lvl3pPr marL="1143000" indent="-228600" algn="l" rtl="0" eaLnBrk="1" fontAlgn="base" hangingPunct="1">
              <a:spcBef>
                <a:spcPct val="20000"/>
              </a:spcBef>
              <a:spcAft>
                <a:spcPct val="0"/>
              </a:spcAft>
              <a:buClr>
                <a:schemeClr val="accent3"/>
              </a:buClr>
              <a:buFont typeface="Arial" panose="020B0604020202020204" pitchFamily="34" charset="0"/>
              <a:buChar char="–"/>
              <a:defRPr sz="1800" b="0" i="0">
                <a:solidFill>
                  <a:schemeClr val="tx1"/>
                </a:solidFill>
                <a:latin typeface="+mj-lt"/>
                <a:ea typeface="ヒラギノ角ゴ Pro W3" charset="0"/>
                <a:cs typeface="DIN-Regular"/>
              </a:defRPr>
            </a:lvl3pPr>
            <a:lvl4pPr marL="1600200" indent="-228600" algn="l" rtl="0" eaLnBrk="1" fontAlgn="base" hangingPunct="1">
              <a:spcBef>
                <a:spcPct val="20000"/>
              </a:spcBef>
              <a:spcAft>
                <a:spcPct val="0"/>
              </a:spcAft>
              <a:buClr>
                <a:schemeClr val="accent3"/>
              </a:buClr>
              <a:buChar char="•"/>
              <a:defRPr sz="1600" b="0" i="0">
                <a:solidFill>
                  <a:schemeClr val="tx1"/>
                </a:solidFill>
                <a:latin typeface="+mj-lt"/>
                <a:ea typeface="ヒラギノ角ゴ Pro W3" charset="0"/>
                <a:cs typeface="DIN-Regular"/>
              </a:defRPr>
            </a:lvl4pPr>
            <a:lvl5pPr marL="2057400" indent="-228600" algn="l" rtl="0" eaLnBrk="1" fontAlgn="base" hangingPunct="1">
              <a:spcBef>
                <a:spcPct val="20000"/>
              </a:spcBef>
              <a:spcAft>
                <a:spcPct val="0"/>
              </a:spcAft>
              <a:buClr>
                <a:schemeClr val="accent3"/>
              </a:buClr>
              <a:buChar char="•"/>
              <a:defRPr sz="1600" b="0" i="0">
                <a:solidFill>
                  <a:schemeClr val="tx1"/>
                </a:solidFill>
                <a:latin typeface="+mj-lt"/>
                <a:ea typeface="ヒラギノ角ゴ Pro W3" charset="0"/>
                <a:cs typeface="DIN-Regular"/>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a:lstStyle>
          <a:p>
            <a:pPr marL="342900" marR="0" lvl="0" indent="-342900" algn="l" defTabSz="914400" rtl="0" eaLnBrk="1" fontAlgn="base" latinLnBrk="0" hangingPunct="1">
              <a:lnSpc>
                <a:spcPct val="100000"/>
              </a:lnSpc>
              <a:spcBef>
                <a:spcPct val="20000"/>
              </a:spcBef>
              <a:spcAft>
                <a:spcPct val="0"/>
              </a:spcAft>
              <a:buClr>
                <a:srgbClr val="D52B17"/>
              </a:buClr>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Arial"/>
              </a:rPr>
              <a:t>Understand the population under study more</a:t>
            </a:r>
          </a:p>
          <a:p>
            <a:pPr marL="342900" marR="0" lvl="0" indent="-342900" algn="l" defTabSz="914400" rtl="0" eaLnBrk="1" fontAlgn="base" latinLnBrk="0" hangingPunct="1">
              <a:lnSpc>
                <a:spcPct val="100000"/>
              </a:lnSpc>
              <a:spcBef>
                <a:spcPct val="20000"/>
              </a:spcBef>
              <a:spcAft>
                <a:spcPct val="0"/>
              </a:spcAft>
              <a:buClr>
                <a:srgbClr val="D52B17"/>
              </a:buClr>
              <a:buSzTx/>
              <a:buFont typeface="Arial" panose="020B0604020202020204" pitchFamily="34" charset="0"/>
              <a:buChar char="♦"/>
              <a:tabLst/>
              <a:defRPr/>
            </a:pPr>
            <a:r>
              <a:rPr lang="en-US" sz="2000" kern="0" noProof="0" dirty="0">
                <a:solidFill>
                  <a:srgbClr val="000000"/>
                </a:solidFill>
                <a:latin typeface="Arial"/>
              </a:rPr>
              <a:t>Assess whether there is an imbalance in medication use that would be important to know when reviewing safety data</a:t>
            </a:r>
            <a:endParaRPr kumimoji="0" lang="en-US" sz="2000" b="0" i="0" u="none" strike="noStrike" kern="0" cap="none" spc="0" normalizeH="0" baseline="0" noProof="0" dirty="0">
              <a:ln>
                <a:noFill/>
              </a:ln>
              <a:solidFill>
                <a:srgbClr val="000000"/>
              </a:solidFill>
              <a:effectLst/>
              <a:uLnTx/>
              <a:uFillTx/>
              <a:latin typeface="Arial"/>
            </a:endParaRPr>
          </a:p>
          <a:p>
            <a:pPr marL="342900" marR="0" lvl="0" indent="-342900" algn="l" defTabSz="914400" rtl="0" eaLnBrk="1" fontAlgn="base" latinLnBrk="0" hangingPunct="1">
              <a:lnSpc>
                <a:spcPct val="100000"/>
              </a:lnSpc>
              <a:spcBef>
                <a:spcPct val="20000"/>
              </a:spcBef>
              <a:spcAft>
                <a:spcPct val="0"/>
              </a:spcAft>
              <a:buClr>
                <a:srgbClr val="D52B17"/>
              </a:buClr>
              <a:buSzTx/>
              <a:buFont typeface="Arial" panose="020B0604020202020204" pitchFamily="34" charset="0"/>
              <a:buChar char="♦"/>
              <a:tabLst/>
              <a:defRPr/>
            </a:pPr>
            <a:endParaRPr kumimoji="0" lang="en-US" sz="2400" b="0" i="0" u="none" strike="noStrike" kern="0" cap="none" spc="0" normalizeH="0" baseline="0" noProof="0" dirty="0">
              <a:ln>
                <a:noFill/>
              </a:ln>
              <a:solidFill>
                <a:srgbClr val="000000"/>
              </a:solidFill>
              <a:effectLst/>
              <a:uLnTx/>
              <a:uFillTx/>
              <a:latin typeface="Arial"/>
            </a:endParaRPr>
          </a:p>
          <a:p>
            <a:pPr marL="342900" marR="0" lvl="0" indent="-342900" algn="l" defTabSz="914400" rtl="0" eaLnBrk="1" fontAlgn="base" latinLnBrk="0" hangingPunct="1">
              <a:lnSpc>
                <a:spcPct val="100000"/>
              </a:lnSpc>
              <a:spcBef>
                <a:spcPct val="20000"/>
              </a:spcBef>
              <a:spcAft>
                <a:spcPct val="0"/>
              </a:spcAft>
              <a:buClr>
                <a:srgbClr val="D52B17"/>
              </a:buClr>
              <a:buSzTx/>
              <a:buFont typeface="Arial" panose="020B0604020202020204" pitchFamily="34" charset="0"/>
              <a:buChar char="♦"/>
              <a:tabLst/>
              <a:defRPr/>
            </a:pPr>
            <a:endParaRPr kumimoji="0" lang="en-US" sz="2400" b="0" i="0" u="none" strike="noStrike" kern="0" cap="none" spc="0" normalizeH="0" baseline="0" noProof="0" dirty="0">
              <a:ln>
                <a:noFill/>
              </a:ln>
              <a:solidFill>
                <a:srgbClr val="000000"/>
              </a:solidFill>
              <a:effectLst/>
              <a:uLnTx/>
              <a:uFillTx/>
              <a:latin typeface="Arial"/>
            </a:endParaRPr>
          </a:p>
        </p:txBody>
      </p:sp>
      <p:sp>
        <p:nvSpPr>
          <p:cNvPr id="6" name="Text Placeholder 4"/>
          <p:cNvSpPr txBox="1">
            <a:spLocks/>
          </p:cNvSpPr>
          <p:nvPr/>
        </p:nvSpPr>
        <p:spPr bwMode="auto">
          <a:xfrm>
            <a:off x="6469918" y="1806399"/>
            <a:ext cx="4041775" cy="4798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marL="0" indent="0" algn="l" rtl="0" eaLnBrk="1" fontAlgn="base" hangingPunct="1">
              <a:spcBef>
                <a:spcPct val="20000"/>
              </a:spcBef>
              <a:spcAft>
                <a:spcPct val="0"/>
              </a:spcAft>
              <a:buClr>
                <a:schemeClr val="accent3"/>
              </a:buClr>
              <a:buFont typeface="Arial" panose="020B0604020202020204" pitchFamily="34" charset="0"/>
              <a:buNone/>
              <a:defRPr sz="2400" b="1" i="0">
                <a:solidFill>
                  <a:schemeClr val="tx1"/>
                </a:solidFill>
                <a:latin typeface="+mj-lt"/>
                <a:ea typeface="ヒラギノ角ゴ Pro W3" charset="0"/>
                <a:cs typeface="DIN-Regular"/>
              </a:defRPr>
            </a:lvl1pPr>
            <a:lvl2pPr marL="457200" indent="0" algn="l" rtl="0" eaLnBrk="1" fontAlgn="base" hangingPunct="1">
              <a:spcBef>
                <a:spcPct val="20000"/>
              </a:spcBef>
              <a:spcAft>
                <a:spcPct val="0"/>
              </a:spcAft>
              <a:buClr>
                <a:schemeClr val="accent3"/>
              </a:buClr>
              <a:buNone/>
              <a:defRPr sz="2000" b="1" i="0">
                <a:solidFill>
                  <a:schemeClr val="tx1"/>
                </a:solidFill>
                <a:latin typeface="+mj-lt"/>
                <a:ea typeface="ヒラギノ角ゴ Pro W3" charset="0"/>
                <a:cs typeface="DIN-Regular"/>
              </a:defRPr>
            </a:lvl2pPr>
            <a:lvl3pPr marL="914400" indent="0" algn="l" rtl="0" eaLnBrk="1" fontAlgn="base" hangingPunct="1">
              <a:spcBef>
                <a:spcPct val="20000"/>
              </a:spcBef>
              <a:spcAft>
                <a:spcPct val="0"/>
              </a:spcAft>
              <a:buClr>
                <a:schemeClr val="accent3"/>
              </a:buClr>
              <a:buFont typeface="Arial" panose="020B0604020202020204" pitchFamily="34" charset="0"/>
              <a:buNone/>
              <a:defRPr sz="1800" b="1" i="0">
                <a:solidFill>
                  <a:schemeClr val="tx1"/>
                </a:solidFill>
                <a:latin typeface="+mj-lt"/>
                <a:ea typeface="ヒラギノ角ゴ Pro W3" charset="0"/>
                <a:cs typeface="DIN-Regular"/>
              </a:defRPr>
            </a:lvl3pPr>
            <a:lvl4pPr marL="1371600" indent="0" algn="l" rtl="0" eaLnBrk="1" fontAlgn="base" hangingPunct="1">
              <a:spcBef>
                <a:spcPct val="20000"/>
              </a:spcBef>
              <a:spcAft>
                <a:spcPct val="0"/>
              </a:spcAft>
              <a:buClr>
                <a:schemeClr val="accent3"/>
              </a:buClr>
              <a:buNone/>
              <a:defRPr sz="1600" b="1" i="0">
                <a:solidFill>
                  <a:schemeClr val="tx1"/>
                </a:solidFill>
                <a:latin typeface="+mj-lt"/>
                <a:ea typeface="ヒラギノ角ゴ Pro W3" charset="0"/>
                <a:cs typeface="DIN-Regular"/>
              </a:defRPr>
            </a:lvl4pPr>
            <a:lvl5pPr marL="1828800" indent="0" algn="l" rtl="0" eaLnBrk="1" fontAlgn="base" hangingPunct="1">
              <a:spcBef>
                <a:spcPct val="20000"/>
              </a:spcBef>
              <a:spcAft>
                <a:spcPct val="0"/>
              </a:spcAft>
              <a:buClr>
                <a:schemeClr val="accent3"/>
              </a:buClr>
              <a:buNone/>
              <a:defRPr sz="1600" b="1" i="0">
                <a:solidFill>
                  <a:schemeClr val="tx1"/>
                </a:solidFill>
                <a:latin typeface="+mj-lt"/>
                <a:ea typeface="ヒラギノ角ゴ Pro W3" charset="0"/>
                <a:cs typeface="DIN-Regular"/>
              </a:defRPr>
            </a:lvl5pPr>
            <a:lvl6pPr marL="2286000" indent="0" algn="l" rtl="0" eaLnBrk="1" fontAlgn="base" hangingPunct="1">
              <a:spcBef>
                <a:spcPct val="20000"/>
              </a:spcBef>
              <a:spcAft>
                <a:spcPct val="0"/>
              </a:spcAft>
              <a:buNone/>
              <a:defRPr sz="1600" b="1">
                <a:solidFill>
                  <a:schemeClr val="tx1"/>
                </a:solidFill>
                <a:latin typeface="+mn-lt"/>
              </a:defRPr>
            </a:lvl6pPr>
            <a:lvl7pPr marL="2743200" indent="0" algn="l" rtl="0" eaLnBrk="1" fontAlgn="base" hangingPunct="1">
              <a:spcBef>
                <a:spcPct val="20000"/>
              </a:spcBef>
              <a:spcAft>
                <a:spcPct val="0"/>
              </a:spcAft>
              <a:buNone/>
              <a:defRPr sz="1600" b="1">
                <a:solidFill>
                  <a:schemeClr val="tx1"/>
                </a:solidFill>
                <a:latin typeface="+mn-lt"/>
              </a:defRPr>
            </a:lvl7pPr>
            <a:lvl8pPr marL="3200400" indent="0" algn="l" rtl="0" eaLnBrk="1" fontAlgn="base" hangingPunct="1">
              <a:spcBef>
                <a:spcPct val="20000"/>
              </a:spcBef>
              <a:spcAft>
                <a:spcPct val="0"/>
              </a:spcAft>
              <a:buNone/>
              <a:defRPr sz="1600" b="1">
                <a:solidFill>
                  <a:schemeClr val="tx1"/>
                </a:solidFill>
                <a:latin typeface="+mn-lt"/>
              </a:defRPr>
            </a:lvl8pPr>
            <a:lvl9pPr marL="3657600" indent="0" algn="l" rtl="0" eaLnBrk="1" fontAlgn="base" hangingPunct="1">
              <a:spcBef>
                <a:spcPct val="20000"/>
              </a:spcBef>
              <a:spcAft>
                <a:spcPct val="0"/>
              </a:spcAft>
              <a:buNone/>
              <a:defRPr sz="1600" b="1">
                <a:solidFill>
                  <a:schemeClr val="tx1"/>
                </a:solidFill>
                <a:latin typeface="+mn-lt"/>
              </a:defRPr>
            </a:lvl9pPr>
          </a:lstStyle>
          <a:p>
            <a:pPr marL="0" marR="0" lvl="0" indent="0" algn="l" defTabSz="914400" rtl="0" eaLnBrk="1" fontAlgn="base" latinLnBrk="0" hangingPunct="1">
              <a:lnSpc>
                <a:spcPct val="100000"/>
              </a:lnSpc>
              <a:spcBef>
                <a:spcPct val="20000"/>
              </a:spcBef>
              <a:spcAft>
                <a:spcPct val="0"/>
              </a:spcAft>
              <a:buClr>
                <a:srgbClr val="D52B17"/>
              </a:buClr>
              <a:buSzTx/>
              <a:buFont typeface="Arial" panose="020B0604020202020204" pitchFamily="34" charset="0"/>
              <a:buNone/>
              <a:tabLst/>
              <a:defRPr/>
            </a:pPr>
            <a:r>
              <a:rPr kumimoji="0" lang="en-US" sz="2400" b="1" i="0" u="none" strike="noStrike" kern="0" cap="none" spc="0" normalizeH="0" baseline="0" noProof="0" dirty="0">
                <a:ln>
                  <a:noFill/>
                </a:ln>
                <a:solidFill>
                  <a:srgbClr val="000000"/>
                </a:solidFill>
                <a:effectLst/>
                <a:uLnTx/>
                <a:uFillTx/>
                <a:latin typeface="Arial"/>
              </a:rPr>
              <a:t>During</a:t>
            </a:r>
            <a:r>
              <a:rPr kumimoji="0" lang="en-US" sz="2400" b="1" i="0" u="none" strike="noStrike" kern="0" cap="none" spc="0" normalizeH="0" noProof="0" dirty="0">
                <a:ln>
                  <a:noFill/>
                </a:ln>
                <a:solidFill>
                  <a:srgbClr val="000000"/>
                </a:solidFill>
                <a:effectLst/>
                <a:uLnTx/>
                <a:uFillTx/>
                <a:latin typeface="Arial"/>
              </a:rPr>
              <a:t> Study Drug</a:t>
            </a:r>
            <a:r>
              <a:rPr kumimoji="0" lang="en-US" sz="2400" b="1" i="0" u="none" strike="noStrike" kern="0" cap="none" spc="0" normalizeH="0" baseline="0" noProof="0" dirty="0">
                <a:ln>
                  <a:noFill/>
                </a:ln>
                <a:solidFill>
                  <a:srgbClr val="000000"/>
                </a:solidFill>
                <a:effectLst/>
                <a:uLnTx/>
                <a:uFillTx/>
                <a:latin typeface="Arial"/>
              </a:rPr>
              <a:t> and During Study </a:t>
            </a:r>
            <a:r>
              <a:rPr kumimoji="0" lang="en-US" sz="2400" b="1" i="0" u="none" strike="noStrike" kern="0" cap="none" spc="0" normalizeH="0" baseline="0" noProof="0" dirty="0" err="1">
                <a:ln>
                  <a:noFill/>
                </a:ln>
                <a:solidFill>
                  <a:srgbClr val="000000"/>
                </a:solidFill>
                <a:effectLst/>
                <a:uLnTx/>
                <a:uFillTx/>
                <a:latin typeface="Arial"/>
              </a:rPr>
              <a:t>Drug+After</a:t>
            </a:r>
            <a:endParaRPr kumimoji="0" lang="en-US" sz="2400" b="1" i="0" u="none" strike="noStrike" kern="0" cap="none" spc="0" normalizeH="0" baseline="0" noProof="0" dirty="0">
              <a:ln>
                <a:noFill/>
              </a:ln>
              <a:solidFill>
                <a:srgbClr val="000000"/>
              </a:solidFill>
              <a:effectLst/>
              <a:uLnTx/>
              <a:uFillTx/>
              <a:latin typeface="Arial"/>
            </a:endParaRPr>
          </a:p>
        </p:txBody>
      </p:sp>
      <p:sp>
        <p:nvSpPr>
          <p:cNvPr id="7" name="Content Placeholder 5"/>
          <p:cNvSpPr txBox="1">
            <a:spLocks/>
          </p:cNvSpPr>
          <p:nvPr/>
        </p:nvSpPr>
        <p:spPr bwMode="auto">
          <a:xfrm>
            <a:off x="6469918" y="2286220"/>
            <a:ext cx="4041775" cy="16269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accent3"/>
              </a:buClr>
              <a:buFont typeface="Arial" panose="020B0604020202020204" pitchFamily="34" charset="0"/>
              <a:buChar char="♦"/>
              <a:defRPr sz="2400" b="0" i="0">
                <a:solidFill>
                  <a:schemeClr val="tx1"/>
                </a:solidFill>
                <a:latin typeface="+mj-lt"/>
                <a:ea typeface="ヒラギノ角ゴ Pro W3" charset="0"/>
                <a:cs typeface="DIN-Regular"/>
              </a:defRPr>
            </a:lvl1pPr>
            <a:lvl2pPr marL="742950" indent="-285750" algn="l" rtl="0" eaLnBrk="1" fontAlgn="base" hangingPunct="1">
              <a:spcBef>
                <a:spcPct val="20000"/>
              </a:spcBef>
              <a:spcAft>
                <a:spcPct val="0"/>
              </a:spcAft>
              <a:buClr>
                <a:schemeClr val="accent3"/>
              </a:buClr>
              <a:buChar char="•"/>
              <a:defRPr sz="2000" b="0" i="0">
                <a:solidFill>
                  <a:schemeClr val="tx1"/>
                </a:solidFill>
                <a:latin typeface="+mj-lt"/>
                <a:ea typeface="ヒラギノ角ゴ Pro W3" charset="0"/>
                <a:cs typeface="DIN-Regular"/>
              </a:defRPr>
            </a:lvl2pPr>
            <a:lvl3pPr marL="1143000" indent="-228600" algn="l" rtl="0" eaLnBrk="1" fontAlgn="base" hangingPunct="1">
              <a:spcBef>
                <a:spcPct val="20000"/>
              </a:spcBef>
              <a:spcAft>
                <a:spcPct val="0"/>
              </a:spcAft>
              <a:buClr>
                <a:schemeClr val="accent3"/>
              </a:buClr>
              <a:buFont typeface="Arial" panose="020B0604020202020204" pitchFamily="34" charset="0"/>
              <a:buChar char="–"/>
              <a:defRPr sz="1800" b="0" i="0">
                <a:solidFill>
                  <a:schemeClr val="tx1"/>
                </a:solidFill>
                <a:latin typeface="+mj-lt"/>
                <a:ea typeface="ヒラギノ角ゴ Pro W3" charset="0"/>
                <a:cs typeface="DIN-Regular"/>
              </a:defRPr>
            </a:lvl3pPr>
            <a:lvl4pPr marL="1600200" indent="-228600" algn="l" rtl="0" eaLnBrk="1" fontAlgn="base" hangingPunct="1">
              <a:spcBef>
                <a:spcPct val="20000"/>
              </a:spcBef>
              <a:spcAft>
                <a:spcPct val="0"/>
              </a:spcAft>
              <a:buClr>
                <a:schemeClr val="accent3"/>
              </a:buClr>
              <a:buChar char="•"/>
              <a:defRPr sz="1600" b="0" i="0">
                <a:solidFill>
                  <a:schemeClr val="tx1"/>
                </a:solidFill>
                <a:latin typeface="+mj-lt"/>
                <a:ea typeface="ヒラギノ角ゴ Pro W3" charset="0"/>
                <a:cs typeface="DIN-Regular"/>
              </a:defRPr>
            </a:lvl4pPr>
            <a:lvl5pPr marL="2057400" indent="-228600" algn="l" rtl="0" eaLnBrk="1" fontAlgn="base" hangingPunct="1">
              <a:spcBef>
                <a:spcPct val="20000"/>
              </a:spcBef>
              <a:spcAft>
                <a:spcPct val="0"/>
              </a:spcAft>
              <a:buClr>
                <a:schemeClr val="accent3"/>
              </a:buClr>
              <a:buChar char="•"/>
              <a:defRPr sz="1600" b="0" i="0">
                <a:solidFill>
                  <a:schemeClr val="tx1"/>
                </a:solidFill>
                <a:latin typeface="+mj-lt"/>
                <a:ea typeface="ヒラギノ角ゴ Pro W3" charset="0"/>
                <a:cs typeface="DIN-Regular"/>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a:lstStyle>
          <a:p>
            <a:pPr marL="342900" marR="0" lvl="0" indent="-342900" algn="l" defTabSz="914400" rtl="0" eaLnBrk="1" fontAlgn="base" latinLnBrk="0" hangingPunct="1">
              <a:lnSpc>
                <a:spcPct val="100000"/>
              </a:lnSpc>
              <a:spcBef>
                <a:spcPct val="20000"/>
              </a:spcBef>
              <a:spcAft>
                <a:spcPct val="0"/>
              </a:spcAft>
              <a:buClr>
                <a:srgbClr val="D52B17"/>
              </a:buClr>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Arial"/>
              </a:rPr>
              <a:t>None</a:t>
            </a:r>
          </a:p>
          <a:p>
            <a:pPr marL="0" marR="0" lvl="0" indent="0" algn="l" defTabSz="914400" rtl="0" eaLnBrk="1" fontAlgn="base" latinLnBrk="0" hangingPunct="1">
              <a:lnSpc>
                <a:spcPct val="100000"/>
              </a:lnSpc>
              <a:spcBef>
                <a:spcPct val="20000"/>
              </a:spcBef>
              <a:spcAft>
                <a:spcPct val="0"/>
              </a:spcAft>
              <a:buClr>
                <a:srgbClr val="D52B17"/>
              </a:buClr>
              <a:buSzTx/>
              <a:buFont typeface="Arial" panose="020B0604020202020204" pitchFamily="34" charset="0"/>
              <a:buNone/>
              <a:tabLst/>
              <a:defRPr/>
            </a:pPr>
            <a:endParaRPr kumimoji="0" lang="en-US" sz="2400" b="0" i="0" u="none" strike="noStrike" kern="0" cap="none" spc="0" normalizeH="0" baseline="0" noProof="0" dirty="0">
              <a:ln>
                <a:noFill/>
              </a:ln>
              <a:solidFill>
                <a:srgbClr val="000000"/>
              </a:solidFill>
              <a:effectLst/>
              <a:uLnTx/>
              <a:uFillTx/>
              <a:latin typeface="Arial"/>
            </a:endParaRPr>
          </a:p>
        </p:txBody>
      </p:sp>
    </p:spTree>
    <p:extLst>
      <p:ext uri="{BB962C8B-B14F-4D97-AF65-F5344CB8AC3E}">
        <p14:creationId xmlns:p14="http://schemas.microsoft.com/office/powerpoint/2010/main" val="25907575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Outline for Adverse Events, Labs, Medications</a:t>
            </a:r>
          </a:p>
        </p:txBody>
      </p:sp>
      <p:sp>
        <p:nvSpPr>
          <p:cNvPr id="3" name="Content Placeholder 2"/>
          <p:cNvSpPr>
            <a:spLocks noGrp="1"/>
          </p:cNvSpPr>
          <p:nvPr>
            <p:ph idx="4294967295"/>
          </p:nvPr>
        </p:nvSpPr>
        <p:spPr>
          <a:xfrm>
            <a:off x="276348" y="1347539"/>
            <a:ext cx="8145757" cy="3834837"/>
          </a:xfrm>
          <a:prstGeom prst="rect">
            <a:avLst/>
          </a:prstGeom>
        </p:spPr>
        <p:txBody>
          <a:bodyPr/>
          <a:lstStyle/>
          <a:p>
            <a:r>
              <a:rPr lang="en-US" dirty="0">
                <a:latin typeface="Helvetica Neue"/>
                <a:cs typeface="Helvetica Neue"/>
              </a:rPr>
              <a:t>Discuss recommended tables and figures</a:t>
            </a:r>
          </a:p>
          <a:p>
            <a:pPr lvl="1"/>
            <a:r>
              <a:rPr lang="en-US" dirty="0">
                <a:latin typeface="Helvetica Neue"/>
                <a:cs typeface="Helvetica Neue"/>
              </a:rPr>
              <a:t>Individual study tables and figures</a:t>
            </a:r>
          </a:p>
          <a:p>
            <a:pPr lvl="1"/>
            <a:r>
              <a:rPr lang="en-US" dirty="0">
                <a:latin typeface="Helvetica Neue"/>
                <a:cs typeface="Helvetica Neue"/>
              </a:rPr>
              <a:t>Expand on rationale</a:t>
            </a:r>
          </a:p>
          <a:p>
            <a:pPr lvl="1"/>
            <a:r>
              <a:rPr lang="en-US" dirty="0">
                <a:latin typeface="Helvetica Neue"/>
                <a:cs typeface="Helvetica Neue"/>
              </a:rPr>
              <a:t>Expand on interpretation of tables and figures</a:t>
            </a:r>
          </a:p>
          <a:p>
            <a:pPr lvl="1"/>
            <a:r>
              <a:rPr lang="en-US" dirty="0">
                <a:latin typeface="Helvetica Neue"/>
                <a:cs typeface="Helvetica Neue"/>
              </a:rPr>
              <a:t>Share common pitfalls</a:t>
            </a:r>
          </a:p>
          <a:p>
            <a:pPr lvl="1"/>
            <a:r>
              <a:rPr lang="en-US" dirty="0">
                <a:latin typeface="Helvetica Neue"/>
                <a:cs typeface="Helvetica Neue"/>
              </a:rPr>
              <a:t>Cover frequently asked questions</a:t>
            </a:r>
          </a:p>
          <a:p>
            <a:endParaRPr lang="en-US" dirty="0">
              <a:latin typeface="Helvetica Neue"/>
              <a:cs typeface="Helvetica Neue"/>
            </a:endParaRPr>
          </a:p>
        </p:txBody>
      </p:sp>
      <p:pic>
        <p:nvPicPr>
          <p:cNvPr id="6" name="Picture 5" descr="Beyond Survivor - The Wounded Warrior Blog: Don't Ignore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0575" y="3476458"/>
            <a:ext cx="646700" cy="538917"/>
          </a:xfrm>
          <a:prstGeom prst="rect">
            <a:avLst/>
          </a:prstGeom>
        </p:spPr>
      </p:pic>
      <p:pic>
        <p:nvPicPr>
          <p:cNvPr id="8" name="Picture 7" descr="FAQ_endocrinoologia - Endocrinologia Oggi"/>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69249" y="3761364"/>
            <a:ext cx="2536062" cy="1421012"/>
          </a:xfrm>
          <a:prstGeom prst="rect">
            <a:avLst/>
          </a:prstGeom>
        </p:spPr>
      </p:pic>
    </p:spTree>
    <p:extLst>
      <p:ext uri="{BB962C8B-B14F-4D97-AF65-F5344CB8AC3E}">
        <p14:creationId xmlns:p14="http://schemas.microsoft.com/office/powerpoint/2010/main" val="58248582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Medications - FAQs</a:t>
            </a:r>
          </a:p>
        </p:txBody>
      </p:sp>
      <p:sp>
        <p:nvSpPr>
          <p:cNvPr id="3" name="Content Placeholder 2"/>
          <p:cNvSpPr>
            <a:spLocks noGrp="1"/>
          </p:cNvSpPr>
          <p:nvPr>
            <p:ph idx="4294967295"/>
          </p:nvPr>
        </p:nvSpPr>
        <p:spPr>
          <a:xfrm>
            <a:off x="283290" y="1164976"/>
            <a:ext cx="10781117" cy="4016623"/>
          </a:xfrm>
          <a:prstGeom prst="rect">
            <a:avLst/>
          </a:prstGeom>
        </p:spPr>
        <p:txBody>
          <a:bodyPr/>
          <a:lstStyle/>
          <a:p>
            <a:r>
              <a:rPr lang="en-US" sz="2800" dirty="0">
                <a:latin typeface="Helvetica Neue"/>
              </a:rPr>
              <a:t>Since you don’t recommend a summary of concomitant medications beyond the controlled treatment period, why collect medications during open-label or off-treatment periods?</a:t>
            </a:r>
          </a:p>
          <a:p>
            <a:pPr lvl="1"/>
            <a:r>
              <a:rPr lang="en-US" sz="2400" dirty="0">
                <a:latin typeface="Helvetica Neue"/>
              </a:rPr>
              <a:t>Could be important for individual case reviews</a:t>
            </a:r>
          </a:p>
          <a:p>
            <a:pPr lvl="1"/>
            <a:r>
              <a:rPr lang="en-US" sz="2400" dirty="0">
                <a:latin typeface="Helvetica Neue"/>
              </a:rPr>
              <a:t>Patient profiles include the time course of study drug and concomitant medications with the time course of adverse events, laboratory measurements, etc.</a:t>
            </a:r>
          </a:p>
        </p:txBody>
      </p:sp>
      <p:sp>
        <p:nvSpPr>
          <p:cNvPr id="5" name="Rounded Rectangle 4"/>
          <p:cNvSpPr/>
          <p:nvPr/>
        </p:nvSpPr>
        <p:spPr>
          <a:xfrm>
            <a:off x="571500" y="4159560"/>
            <a:ext cx="10661073" cy="1170975"/>
          </a:xfrm>
          <a:prstGeom prst="roundRect">
            <a:avLst/>
          </a:prstGeom>
          <a:solidFill>
            <a:srgbClr val="4E2E2D"/>
          </a:solidFill>
          <a:ln w="25400" cap="flat" cmpd="sng" algn="ctr">
            <a:solidFill>
              <a:srgbClr val="4E2E2D">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prstClr val="white"/>
                </a:solidFill>
                <a:effectLst/>
                <a:uLnTx/>
                <a:uFillTx/>
                <a:latin typeface="Arial"/>
                <a:ea typeface="+mn-ea"/>
                <a:cs typeface="+mn-cs"/>
              </a:rPr>
              <a:t>Common pitfall:  Forgetting about the all-important patient profile.  Just because data might not be used in a table, figure, listing in a study’s List</a:t>
            </a:r>
            <a:r>
              <a:rPr kumimoji="0" lang="en-US" sz="2400" b="0" i="0" u="none" strike="noStrike" kern="0" cap="none" spc="0" normalizeH="0" noProof="0" dirty="0">
                <a:ln>
                  <a:noFill/>
                </a:ln>
                <a:solidFill>
                  <a:prstClr val="white"/>
                </a:solidFill>
                <a:effectLst/>
                <a:uLnTx/>
                <a:uFillTx/>
                <a:latin typeface="Arial"/>
                <a:ea typeface="+mn-ea"/>
                <a:cs typeface="+mn-cs"/>
              </a:rPr>
              <a:t> of Analyses doesn’t mean it isn’t important for individual case reviews.</a:t>
            </a:r>
            <a:endParaRPr kumimoji="0" lang="en-US" sz="2400" b="0" i="0" u="none" strike="noStrike" kern="0" cap="none" spc="0" normalizeH="0" baseline="0" noProof="0" dirty="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316943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Medications </a:t>
            </a:r>
            <a:r>
              <a:rPr lang="en-US" sz="3600" b="1">
                <a:solidFill>
                  <a:srgbClr val="663F64"/>
                </a:solidFill>
                <a:latin typeface="Helvetica Neue"/>
                <a:cs typeface="Helvetica Neue"/>
              </a:rPr>
              <a:t>- FAQ</a:t>
            </a:r>
            <a:endParaRPr lang="en-US" sz="3600" b="1" dirty="0">
              <a:solidFill>
                <a:srgbClr val="663F64"/>
              </a:solidFill>
              <a:latin typeface="Helvetica Neue"/>
              <a:cs typeface="Helvetica Neue"/>
            </a:endParaRPr>
          </a:p>
        </p:txBody>
      </p:sp>
      <p:sp>
        <p:nvSpPr>
          <p:cNvPr id="3" name="Content Placeholder 2"/>
          <p:cNvSpPr>
            <a:spLocks noGrp="1"/>
          </p:cNvSpPr>
          <p:nvPr>
            <p:ph idx="4294967295"/>
          </p:nvPr>
        </p:nvSpPr>
        <p:spPr>
          <a:xfrm>
            <a:off x="283290" y="1164976"/>
            <a:ext cx="10781117" cy="4016623"/>
          </a:xfrm>
          <a:prstGeom prst="rect">
            <a:avLst/>
          </a:prstGeom>
        </p:spPr>
        <p:txBody>
          <a:bodyPr/>
          <a:lstStyle/>
          <a:p>
            <a:r>
              <a:rPr lang="en-US" dirty="0">
                <a:latin typeface="Helvetica Neue"/>
              </a:rPr>
              <a:t>Why do you recommend summaries using preferred names instead of ATC codes?</a:t>
            </a:r>
          </a:p>
          <a:p>
            <a:pPr lvl="1"/>
            <a:r>
              <a:rPr lang="en-US" sz="2400" dirty="0">
                <a:latin typeface="Helvetica Neue"/>
              </a:rPr>
              <a:t>See the demographics, disposition, medications white paper for a thorough discussion</a:t>
            </a:r>
          </a:p>
          <a:p>
            <a:pPr lvl="1"/>
            <a:r>
              <a:rPr lang="en-US" sz="2400" dirty="0">
                <a:latin typeface="Helvetica Neue"/>
              </a:rPr>
              <a:t>The same medication can be mapped to different ATC codes depending on reported intended use (unlike </a:t>
            </a:r>
            <a:r>
              <a:rPr lang="en-US" sz="2400" dirty="0" err="1">
                <a:latin typeface="Helvetica Neue"/>
              </a:rPr>
              <a:t>MedDRA</a:t>
            </a:r>
            <a:r>
              <a:rPr lang="en-US" sz="2400" dirty="0">
                <a:latin typeface="Helvetica Neue"/>
              </a:rPr>
              <a:t> that has primary mappings defined)</a:t>
            </a:r>
          </a:p>
          <a:p>
            <a:pPr lvl="2"/>
            <a:r>
              <a:rPr lang="en-US" sz="2000" dirty="0">
                <a:latin typeface="Helvetica Neue"/>
              </a:rPr>
              <a:t>Not ideal for the intended purpose of the summary table</a:t>
            </a:r>
          </a:p>
        </p:txBody>
      </p:sp>
    </p:spTree>
    <p:extLst>
      <p:ext uri="{BB962C8B-B14F-4D97-AF65-F5344CB8AC3E}">
        <p14:creationId xmlns:p14="http://schemas.microsoft.com/office/powerpoint/2010/main" val="58149989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Disposition</a:t>
            </a:r>
          </a:p>
        </p:txBody>
      </p:sp>
      <p:sp>
        <p:nvSpPr>
          <p:cNvPr id="3" name="Content Placeholder 2"/>
          <p:cNvSpPr>
            <a:spLocks noGrp="1"/>
          </p:cNvSpPr>
          <p:nvPr>
            <p:ph idx="4294967295"/>
          </p:nvPr>
        </p:nvSpPr>
        <p:spPr>
          <a:xfrm>
            <a:off x="283290" y="1164976"/>
            <a:ext cx="10781117" cy="4016623"/>
          </a:xfrm>
          <a:prstGeom prst="rect">
            <a:avLst/>
          </a:prstGeom>
        </p:spPr>
        <p:txBody>
          <a:bodyPr/>
          <a:lstStyle/>
          <a:p>
            <a:r>
              <a:rPr lang="en-US" dirty="0">
                <a:latin typeface="Helvetica Neue"/>
              </a:rPr>
              <a:t>There’s a recommended listing of subjects who discontinue due to physician decision, withdrawal by subject, withdrawal by parent/guardian, or other</a:t>
            </a:r>
          </a:p>
          <a:p>
            <a:pPr lvl="1"/>
            <a:r>
              <a:rPr lang="en-US" sz="2400" dirty="0">
                <a:latin typeface="Helvetica Neue"/>
              </a:rPr>
              <a:t>See the demographics, disposition, medications white paper for a thorough discussion</a:t>
            </a:r>
          </a:p>
          <a:p>
            <a:pPr lvl="1"/>
            <a:r>
              <a:rPr lang="en-US" sz="2400" dirty="0">
                <a:latin typeface="Helvetica Neue"/>
              </a:rPr>
              <a:t>Provides assurance that these subjects discontinued for reasons unrelated to adverse events or efficacy (by listing what is entered in a “specify” field)</a:t>
            </a:r>
          </a:p>
          <a:p>
            <a:pPr lvl="2"/>
            <a:r>
              <a:rPr lang="en-US" sz="2000" dirty="0">
                <a:latin typeface="Helvetica Neue"/>
              </a:rPr>
              <a:t>Prevents the need for defining these subjects as “notable”</a:t>
            </a:r>
          </a:p>
        </p:txBody>
      </p:sp>
    </p:spTree>
    <p:extLst>
      <p:ext uri="{BB962C8B-B14F-4D97-AF65-F5344CB8AC3E}">
        <p14:creationId xmlns:p14="http://schemas.microsoft.com/office/powerpoint/2010/main" val="307847584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Integrated Summaries</a:t>
            </a:r>
          </a:p>
        </p:txBody>
      </p:sp>
      <p:sp>
        <p:nvSpPr>
          <p:cNvPr id="3" name="Content Placeholder 2"/>
          <p:cNvSpPr>
            <a:spLocks noGrp="1"/>
          </p:cNvSpPr>
          <p:nvPr>
            <p:ph idx="4294967295"/>
          </p:nvPr>
        </p:nvSpPr>
        <p:spPr>
          <a:xfrm>
            <a:off x="283290" y="1164976"/>
            <a:ext cx="11083210" cy="3368924"/>
          </a:xfrm>
          <a:prstGeom prst="rect">
            <a:avLst/>
          </a:prstGeom>
        </p:spPr>
        <p:txBody>
          <a:bodyPr/>
          <a:lstStyle/>
          <a:p>
            <a:r>
              <a:rPr lang="en-US" dirty="0">
                <a:latin typeface="Helvetica Neue"/>
              </a:rPr>
              <a:t>See white papers for recommendations</a:t>
            </a:r>
          </a:p>
          <a:p>
            <a:pPr lvl="1"/>
            <a:r>
              <a:rPr lang="en-US" sz="2000" dirty="0">
                <a:latin typeface="Helvetica Neue"/>
              </a:rPr>
              <a:t>Many recommended displays are similar to those for individual studies, except with different statistical methods (</a:t>
            </a:r>
            <a:r>
              <a:rPr lang="en-US" sz="2000" dirty="0" err="1">
                <a:latin typeface="Helvetica Neue"/>
              </a:rPr>
              <a:t>eg</a:t>
            </a:r>
            <a:r>
              <a:rPr lang="en-US" sz="2000" dirty="0">
                <a:latin typeface="Helvetica Neue"/>
              </a:rPr>
              <a:t>, stratification by study)</a:t>
            </a:r>
          </a:p>
          <a:p>
            <a:pPr lvl="1"/>
            <a:r>
              <a:rPr lang="en-US" sz="2000" dirty="0">
                <a:latin typeface="Helvetica Neue"/>
              </a:rPr>
              <a:t>Out-of-scope for this workshop</a:t>
            </a:r>
          </a:p>
          <a:p>
            <a:pPr lvl="1"/>
            <a:r>
              <a:rPr lang="en-US" sz="2000" dirty="0">
                <a:latin typeface="Helvetica Neue"/>
              </a:rPr>
              <a:t>Upcoming workshop and/or additional educational videos are planned</a:t>
            </a:r>
          </a:p>
          <a:p>
            <a:r>
              <a:rPr lang="en-US" dirty="0">
                <a:latin typeface="Helvetica Neue"/>
              </a:rPr>
              <a:t>See educational video on study-size adjusted percentages</a:t>
            </a:r>
          </a:p>
          <a:p>
            <a:pPr lvl="1"/>
            <a:r>
              <a:rPr lang="en-US" sz="1800" dirty="0">
                <a:latin typeface="Helvetica Neue"/>
              </a:rPr>
              <a:t>Go to phuse.eu, click on Working Groups, click on </a:t>
            </a:r>
            <a:r>
              <a:rPr lang="en-US" sz="1800" dirty="0" err="1">
                <a:latin typeface="Helvetica Neue"/>
              </a:rPr>
              <a:t>PhUSE</a:t>
            </a:r>
            <a:r>
              <a:rPr lang="en-US" sz="1800" dirty="0">
                <a:latin typeface="Helvetica Neue"/>
              </a:rPr>
              <a:t> references, go to the Standard Analyses and Code Sharing Section, click on “Topics for pooling data from multiple studies”</a:t>
            </a:r>
          </a:p>
        </p:txBody>
      </p:sp>
      <p:sp>
        <p:nvSpPr>
          <p:cNvPr id="4" name="Rounded Rectangle 3"/>
          <p:cNvSpPr/>
          <p:nvPr/>
        </p:nvSpPr>
        <p:spPr>
          <a:xfrm>
            <a:off x="571500" y="4622800"/>
            <a:ext cx="10661073" cy="707735"/>
          </a:xfrm>
          <a:prstGeom prst="roundRect">
            <a:avLst/>
          </a:prstGeom>
          <a:solidFill>
            <a:srgbClr val="4E2E2D"/>
          </a:solidFill>
          <a:ln w="25400" cap="flat" cmpd="sng" algn="ctr">
            <a:solidFill>
              <a:srgbClr val="4E2E2D">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2200" b="0" i="0" u="none" strike="noStrike" kern="0" cap="none" spc="0" normalizeH="0" baseline="0" noProof="0" dirty="0">
                <a:ln>
                  <a:noFill/>
                </a:ln>
                <a:solidFill>
                  <a:prstClr val="white"/>
                </a:solidFill>
                <a:effectLst/>
                <a:uLnTx/>
                <a:uFillTx/>
                <a:latin typeface="Arial"/>
                <a:ea typeface="+mn-ea"/>
                <a:cs typeface="+mn-cs"/>
              </a:rPr>
              <a:t>Common pitfall:  Using improper methods</a:t>
            </a:r>
            <a:r>
              <a:rPr kumimoji="0" lang="en-US" sz="2200" b="0" i="0" u="none" strike="noStrike" kern="0" cap="none" spc="0" normalizeH="0" noProof="0" dirty="0">
                <a:ln>
                  <a:noFill/>
                </a:ln>
                <a:solidFill>
                  <a:prstClr val="white"/>
                </a:solidFill>
                <a:effectLst/>
                <a:uLnTx/>
                <a:uFillTx/>
                <a:latin typeface="Arial"/>
                <a:ea typeface="+mn-ea"/>
                <a:cs typeface="+mn-cs"/>
              </a:rPr>
              <a:t> when pooling data from multiple studies</a:t>
            </a:r>
            <a:endParaRPr kumimoji="0" lang="en-US" sz="2200" b="0" i="0" u="none" strike="noStrike" kern="0" cap="none" spc="0" normalizeH="0" baseline="0" noProof="0" dirty="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124595809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Summary</a:t>
            </a:r>
          </a:p>
        </p:txBody>
      </p:sp>
      <p:sp>
        <p:nvSpPr>
          <p:cNvPr id="3" name="Content Placeholder 2"/>
          <p:cNvSpPr>
            <a:spLocks noGrp="1"/>
          </p:cNvSpPr>
          <p:nvPr>
            <p:ph idx="4294967295"/>
          </p:nvPr>
        </p:nvSpPr>
        <p:spPr>
          <a:xfrm>
            <a:off x="283290" y="1081849"/>
            <a:ext cx="10781117" cy="4202891"/>
          </a:xfrm>
          <a:prstGeom prst="rect">
            <a:avLst/>
          </a:prstGeom>
        </p:spPr>
        <p:txBody>
          <a:bodyPr/>
          <a:lstStyle/>
          <a:p>
            <a:r>
              <a:rPr lang="en-US" sz="2400" dirty="0">
                <a:latin typeface="Helvetica Neue"/>
              </a:rPr>
              <a:t>Safety planning and interpretation is not easy</a:t>
            </a:r>
          </a:p>
          <a:p>
            <a:pPr lvl="1"/>
            <a:r>
              <a:rPr lang="en-US" sz="2000" dirty="0">
                <a:latin typeface="Helvetica Neue"/>
              </a:rPr>
              <a:t>Requires expertise not usually obtained prior to joining a team</a:t>
            </a:r>
          </a:p>
          <a:p>
            <a:pPr lvl="1"/>
            <a:r>
              <a:rPr lang="en-US" sz="2000" dirty="0">
                <a:latin typeface="Helvetica Neue"/>
              </a:rPr>
              <a:t>Requires intermediate to advanced scientific thinking</a:t>
            </a:r>
          </a:p>
          <a:p>
            <a:pPr lvl="2"/>
            <a:r>
              <a:rPr lang="en-US" sz="1600" dirty="0">
                <a:latin typeface="Helvetica Neue"/>
              </a:rPr>
              <a:t>Keep the purpose of the display in mind</a:t>
            </a:r>
          </a:p>
          <a:p>
            <a:pPr lvl="2"/>
            <a:r>
              <a:rPr lang="en-US" sz="1600" dirty="0">
                <a:latin typeface="Helvetica Neue"/>
              </a:rPr>
              <a:t>Think about what you are estimating</a:t>
            </a:r>
          </a:p>
          <a:p>
            <a:pPr lvl="2"/>
            <a:r>
              <a:rPr lang="en-US" sz="1600" dirty="0">
                <a:latin typeface="Helvetica Neue"/>
              </a:rPr>
              <a:t>Keep any comparisons unbiased as possible</a:t>
            </a:r>
          </a:p>
          <a:p>
            <a:pPr lvl="1"/>
            <a:r>
              <a:rPr lang="en-US" sz="2000" dirty="0">
                <a:latin typeface="Helvetica Neue"/>
              </a:rPr>
              <a:t>Requires cross-functional discussion</a:t>
            </a:r>
          </a:p>
          <a:p>
            <a:r>
              <a:rPr lang="en-US" sz="2400" dirty="0">
                <a:latin typeface="Helvetica Neue"/>
              </a:rPr>
              <a:t>Improve your safety analytics expertise – read guidance/papers</a:t>
            </a:r>
          </a:p>
          <a:p>
            <a:r>
              <a:rPr lang="en-US" sz="2400" dirty="0">
                <a:latin typeface="Helvetica Neue"/>
              </a:rPr>
              <a:t>Get Engaged!</a:t>
            </a:r>
          </a:p>
          <a:p>
            <a:pPr lvl="1"/>
            <a:r>
              <a:rPr lang="en-US" sz="2000" dirty="0">
                <a:latin typeface="Helvetica Neue"/>
              </a:rPr>
              <a:t>Review draft white papers</a:t>
            </a:r>
          </a:p>
          <a:p>
            <a:pPr lvl="2"/>
            <a:r>
              <a:rPr lang="en-US" sz="1600" dirty="0">
                <a:latin typeface="Helvetica Neue"/>
              </a:rPr>
              <a:t>Version 2 of labs white paper is under development</a:t>
            </a:r>
          </a:p>
          <a:p>
            <a:pPr lvl="2"/>
            <a:r>
              <a:rPr lang="en-US" sz="1600" dirty="0">
                <a:latin typeface="Helvetica Neue"/>
              </a:rPr>
              <a:t>Safety topics of interest white paper in development</a:t>
            </a:r>
          </a:p>
        </p:txBody>
      </p:sp>
    </p:spTree>
    <p:extLst>
      <p:ext uri="{BB962C8B-B14F-4D97-AF65-F5344CB8AC3E}">
        <p14:creationId xmlns:p14="http://schemas.microsoft.com/office/powerpoint/2010/main" val="392710540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Questions?</a:t>
            </a:r>
          </a:p>
        </p:txBody>
      </p:sp>
      <p:pic>
        <p:nvPicPr>
          <p:cNvPr id="5" name="Picture 4"/>
          <p:cNvPicPr>
            <a:picLocks noChangeAspect="1"/>
          </p:cNvPicPr>
          <p:nvPr/>
        </p:nvPicPr>
        <p:blipFill>
          <a:blip r:embed="rId3"/>
          <a:stretch>
            <a:fillRect/>
          </a:stretch>
        </p:blipFill>
        <p:spPr>
          <a:xfrm>
            <a:off x="3818946" y="531674"/>
            <a:ext cx="6415300" cy="4491568"/>
          </a:xfrm>
          <a:prstGeom prst="rect">
            <a:avLst/>
          </a:prstGeom>
        </p:spPr>
      </p:pic>
    </p:spTree>
    <p:extLst>
      <p:ext uri="{BB962C8B-B14F-4D97-AF65-F5344CB8AC3E}">
        <p14:creationId xmlns:p14="http://schemas.microsoft.com/office/powerpoint/2010/main" val="425606851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452740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SACS Working Group Vision</a:t>
            </a:r>
          </a:p>
        </p:txBody>
      </p:sp>
      <p:sp>
        <p:nvSpPr>
          <p:cNvPr id="3" name="Content Placeholder 2"/>
          <p:cNvSpPr>
            <a:spLocks noGrp="1"/>
          </p:cNvSpPr>
          <p:nvPr>
            <p:ph idx="4294967295"/>
          </p:nvPr>
        </p:nvSpPr>
        <p:spPr>
          <a:xfrm>
            <a:off x="276350" y="1600202"/>
            <a:ext cx="11687050" cy="3834837"/>
          </a:xfrm>
          <a:prstGeom prst="rect">
            <a:avLst/>
          </a:prstGeom>
        </p:spPr>
        <p:txBody>
          <a:bodyPr/>
          <a:lstStyle/>
          <a:p>
            <a:r>
              <a:rPr lang="en-US" dirty="0">
                <a:latin typeface="Helvetica Neue"/>
                <a:cs typeface="Helvetica Neue"/>
              </a:rPr>
              <a:t>Vision:  Leverage crowd-sourcing to improve the content and implementation of analyses for medical research, leading to better data interpretations and increased efficiency in the clinical development and review processes</a:t>
            </a:r>
          </a:p>
          <a:p>
            <a:endParaRPr lang="en-US" dirty="0">
              <a:latin typeface="Helvetica Neue"/>
              <a:cs typeface="Helvetica Neue"/>
            </a:endParaRPr>
          </a:p>
        </p:txBody>
      </p:sp>
    </p:spTree>
    <p:extLst>
      <p:ext uri="{BB962C8B-B14F-4D97-AF65-F5344CB8AC3E}">
        <p14:creationId xmlns:p14="http://schemas.microsoft.com/office/powerpoint/2010/main" val="407385595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SACS Working Group Goals</a:t>
            </a:r>
          </a:p>
        </p:txBody>
      </p:sp>
      <p:sp>
        <p:nvSpPr>
          <p:cNvPr id="3" name="Content Placeholder 2"/>
          <p:cNvSpPr>
            <a:spLocks noGrp="1"/>
          </p:cNvSpPr>
          <p:nvPr>
            <p:ph idx="4294967295"/>
          </p:nvPr>
        </p:nvSpPr>
        <p:spPr>
          <a:xfrm>
            <a:off x="276348" y="1296573"/>
            <a:ext cx="11687050" cy="3834837"/>
          </a:xfrm>
          <a:prstGeom prst="rect">
            <a:avLst/>
          </a:prstGeom>
        </p:spPr>
        <p:txBody>
          <a:bodyPr/>
          <a:lstStyle/>
          <a:p>
            <a:r>
              <a:rPr lang="en-US" sz="2800" dirty="0">
                <a:latin typeface="Helvetica Neue"/>
              </a:rPr>
              <a:t>Where gaps exist, develop recommendations for analyses and displays in areas that could benefit from crowd-sourcing</a:t>
            </a:r>
          </a:p>
          <a:p>
            <a:r>
              <a:rPr lang="en-US" sz="2800" dirty="0">
                <a:latin typeface="Helvetica Neue"/>
              </a:rPr>
              <a:t>Establish and maintain a publicly available repository for storing program code to be used as analytical tools for medical research</a:t>
            </a:r>
          </a:p>
          <a:p>
            <a:r>
              <a:rPr lang="en-US" sz="2800" dirty="0">
                <a:latin typeface="Helvetica Neue"/>
              </a:rPr>
              <a:t>Where gaps exist, develop code for recommended analyses and displays that could benefit from crowd-sourcing (to reside in the repository)</a:t>
            </a:r>
          </a:p>
          <a:p>
            <a:r>
              <a:rPr lang="en-US" sz="2800" dirty="0">
                <a:latin typeface="Helvetica Neue"/>
                <a:cs typeface="Helvetica Neue"/>
              </a:rPr>
              <a:t>Where gaps exist, develop guidance for good programming, quality, and validation practices</a:t>
            </a:r>
          </a:p>
          <a:p>
            <a:endParaRPr lang="en-US" dirty="0">
              <a:latin typeface="Helvetica Neue"/>
              <a:cs typeface="Helvetica Neue"/>
            </a:endParaRPr>
          </a:p>
        </p:txBody>
      </p:sp>
    </p:spTree>
    <p:extLst>
      <p:ext uri="{BB962C8B-B14F-4D97-AF65-F5344CB8AC3E}">
        <p14:creationId xmlns:p14="http://schemas.microsoft.com/office/powerpoint/2010/main" val="223434531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Current Projects</a:t>
            </a:r>
          </a:p>
        </p:txBody>
      </p:sp>
      <p:sp>
        <p:nvSpPr>
          <p:cNvPr id="4" name="Rounded Rectangle 3"/>
          <p:cNvSpPr/>
          <p:nvPr/>
        </p:nvSpPr>
        <p:spPr>
          <a:xfrm>
            <a:off x="635763" y="1640019"/>
            <a:ext cx="2858947" cy="92597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Analysis and Display White Papers (ADW)</a:t>
            </a:r>
          </a:p>
          <a:p>
            <a:pPr algn="ctr"/>
            <a:r>
              <a:rPr lang="en-US" dirty="0"/>
              <a:t>Lead: Mary Nilsson</a:t>
            </a:r>
          </a:p>
        </p:txBody>
      </p:sp>
      <p:sp>
        <p:nvSpPr>
          <p:cNvPr id="5" name="Rounded Rectangle 4"/>
          <p:cNvSpPr/>
          <p:nvPr/>
        </p:nvSpPr>
        <p:spPr>
          <a:xfrm>
            <a:off x="635763" y="3105239"/>
            <a:ext cx="2858947" cy="151992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Code Sharing (Repository)</a:t>
            </a:r>
          </a:p>
          <a:p>
            <a:pPr algn="ctr"/>
            <a:r>
              <a:rPr lang="en-US" dirty="0"/>
              <a:t>Leads: Hanming Tu, Bob Friedman, Gustav Bernard</a:t>
            </a:r>
          </a:p>
        </p:txBody>
      </p:sp>
      <p:sp>
        <p:nvSpPr>
          <p:cNvPr id="6" name="Rounded Rectangle 5"/>
          <p:cNvSpPr/>
          <p:nvPr/>
        </p:nvSpPr>
        <p:spPr>
          <a:xfrm>
            <a:off x="3872307" y="1640019"/>
            <a:ext cx="3796496" cy="117760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Communication, Promotion, Education (CPE)</a:t>
            </a:r>
          </a:p>
          <a:p>
            <a:pPr algn="ctr"/>
            <a:r>
              <a:rPr lang="en-US" dirty="0"/>
              <a:t>Leads: Wendy Dobson, Jared Slain</a:t>
            </a:r>
          </a:p>
        </p:txBody>
      </p:sp>
      <p:sp>
        <p:nvSpPr>
          <p:cNvPr id="7" name="Rounded Rectangle 6"/>
          <p:cNvSpPr/>
          <p:nvPr/>
        </p:nvSpPr>
        <p:spPr>
          <a:xfrm>
            <a:off x="3872307" y="3105239"/>
            <a:ext cx="3796496" cy="109059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Best Practices for Quality Control and Validation</a:t>
            </a:r>
          </a:p>
          <a:p>
            <a:pPr algn="ctr"/>
            <a:r>
              <a:rPr lang="en-US" dirty="0"/>
              <a:t>Leads: Maria Dalton and Jane </a:t>
            </a:r>
            <a:r>
              <a:rPr lang="en-US" dirty="0" err="1"/>
              <a:t>Marrer</a:t>
            </a:r>
            <a:r>
              <a:rPr lang="en-US" dirty="0"/>
              <a:t> </a:t>
            </a:r>
          </a:p>
        </p:txBody>
      </p:sp>
      <p:sp>
        <p:nvSpPr>
          <p:cNvPr id="8" name="Rounded Rectangle 7"/>
          <p:cNvSpPr/>
          <p:nvPr/>
        </p:nvSpPr>
        <p:spPr>
          <a:xfrm>
            <a:off x="8126632" y="1640019"/>
            <a:ext cx="3304518" cy="88160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Macro Development</a:t>
            </a:r>
          </a:p>
          <a:p>
            <a:pPr algn="ctr"/>
            <a:r>
              <a:rPr lang="en-US" dirty="0"/>
              <a:t>Lead: </a:t>
            </a:r>
            <a:r>
              <a:rPr lang="en-US" dirty="0" err="1"/>
              <a:t>Ninan</a:t>
            </a:r>
            <a:r>
              <a:rPr lang="en-US" dirty="0"/>
              <a:t> Luke</a:t>
            </a:r>
          </a:p>
        </p:txBody>
      </p:sp>
      <p:sp>
        <p:nvSpPr>
          <p:cNvPr id="9" name="Rounded Rectangle 8"/>
          <p:cNvSpPr/>
          <p:nvPr/>
        </p:nvSpPr>
        <p:spPr>
          <a:xfrm>
            <a:off x="8126632" y="3105239"/>
            <a:ext cx="3304518" cy="88160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Test Data Factory</a:t>
            </a:r>
          </a:p>
          <a:p>
            <a:pPr algn="ctr"/>
            <a:r>
              <a:rPr lang="en-US" dirty="0"/>
              <a:t>Lead: Peter Schaefer</a:t>
            </a:r>
          </a:p>
        </p:txBody>
      </p:sp>
    </p:spTree>
    <p:extLst>
      <p:ext uri="{BB962C8B-B14F-4D97-AF65-F5344CB8AC3E}">
        <p14:creationId xmlns:p14="http://schemas.microsoft.com/office/powerpoint/2010/main" val="1224212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Background for Having a Workshop</a:t>
            </a:r>
          </a:p>
        </p:txBody>
      </p:sp>
      <p:sp>
        <p:nvSpPr>
          <p:cNvPr id="3" name="Content Placeholder 2"/>
          <p:cNvSpPr>
            <a:spLocks noGrp="1"/>
          </p:cNvSpPr>
          <p:nvPr>
            <p:ph idx="4294967295"/>
          </p:nvPr>
        </p:nvSpPr>
        <p:spPr>
          <a:xfrm>
            <a:off x="276350" y="1600202"/>
            <a:ext cx="11687050" cy="3834837"/>
          </a:xfrm>
          <a:prstGeom prst="rect">
            <a:avLst/>
          </a:prstGeom>
        </p:spPr>
        <p:txBody>
          <a:bodyPr/>
          <a:lstStyle/>
          <a:p>
            <a:r>
              <a:rPr lang="en-US" dirty="0">
                <a:latin typeface="Helvetica Neue"/>
                <a:cs typeface="Helvetica Neue"/>
              </a:rPr>
              <a:t>There’s a gap in safety analytics knowledge across all functions (including statistics)</a:t>
            </a:r>
          </a:p>
          <a:p>
            <a:r>
              <a:rPr lang="en-US" dirty="0">
                <a:latin typeface="Helvetica Neue"/>
                <a:cs typeface="Helvetica Neue"/>
              </a:rPr>
              <a:t>Educating during internal team meetings and during regulatory interactions is difficult – one agenda of many, usually during time pressure</a:t>
            </a:r>
          </a:p>
          <a:p>
            <a:endParaRPr lang="en-US" dirty="0">
              <a:latin typeface="Helvetica Neue"/>
              <a:cs typeface="Helvetica Neue"/>
            </a:endParaRPr>
          </a:p>
          <a:p>
            <a:endParaRPr lang="en-US" dirty="0">
              <a:latin typeface="Helvetica Neue"/>
              <a:cs typeface="Helvetica Neue"/>
            </a:endParaRPr>
          </a:p>
        </p:txBody>
      </p:sp>
    </p:spTree>
    <p:extLst>
      <p:ext uri="{BB962C8B-B14F-4D97-AF65-F5344CB8AC3E}">
        <p14:creationId xmlns:p14="http://schemas.microsoft.com/office/powerpoint/2010/main" val="119670108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ADW Project Team Vision</a:t>
            </a:r>
          </a:p>
        </p:txBody>
      </p:sp>
      <p:grpSp>
        <p:nvGrpSpPr>
          <p:cNvPr id="4" name="Group 51"/>
          <p:cNvGrpSpPr/>
          <p:nvPr/>
        </p:nvGrpSpPr>
        <p:grpSpPr>
          <a:xfrm>
            <a:off x="1035288" y="1443054"/>
            <a:ext cx="9057435" cy="944454"/>
            <a:chOff x="-20456" y="1456939"/>
            <a:chExt cx="9057435" cy="944454"/>
          </a:xfrm>
        </p:grpSpPr>
        <p:sp>
          <p:nvSpPr>
            <p:cNvPr id="5" name="Freeform 4"/>
            <p:cNvSpPr/>
            <p:nvPr/>
          </p:nvSpPr>
          <p:spPr>
            <a:xfrm>
              <a:off x="2760296" y="1456939"/>
              <a:ext cx="1182845" cy="933784"/>
            </a:xfrm>
            <a:custGeom>
              <a:avLst/>
              <a:gdLst>
                <a:gd name="connsiteX0" fmla="*/ 0 w 1486621"/>
                <a:gd name="connsiteY0" fmla="*/ 93378 h 933784"/>
                <a:gd name="connsiteX1" fmla="*/ 27350 w 1486621"/>
                <a:gd name="connsiteY1" fmla="*/ 27350 h 933784"/>
                <a:gd name="connsiteX2" fmla="*/ 93378 w 1486621"/>
                <a:gd name="connsiteY2" fmla="*/ 0 h 933784"/>
                <a:gd name="connsiteX3" fmla="*/ 1393243 w 1486621"/>
                <a:gd name="connsiteY3" fmla="*/ 0 h 933784"/>
                <a:gd name="connsiteX4" fmla="*/ 1459271 w 1486621"/>
                <a:gd name="connsiteY4" fmla="*/ 27350 h 933784"/>
                <a:gd name="connsiteX5" fmla="*/ 1486621 w 1486621"/>
                <a:gd name="connsiteY5" fmla="*/ 93378 h 933784"/>
                <a:gd name="connsiteX6" fmla="*/ 1486621 w 1486621"/>
                <a:gd name="connsiteY6" fmla="*/ 840406 h 933784"/>
                <a:gd name="connsiteX7" fmla="*/ 1459271 w 1486621"/>
                <a:gd name="connsiteY7" fmla="*/ 906434 h 933784"/>
                <a:gd name="connsiteX8" fmla="*/ 1393243 w 1486621"/>
                <a:gd name="connsiteY8" fmla="*/ 933784 h 933784"/>
                <a:gd name="connsiteX9" fmla="*/ 93378 w 1486621"/>
                <a:gd name="connsiteY9" fmla="*/ 933784 h 933784"/>
                <a:gd name="connsiteX10" fmla="*/ 27350 w 1486621"/>
                <a:gd name="connsiteY10" fmla="*/ 906434 h 933784"/>
                <a:gd name="connsiteX11" fmla="*/ 0 w 1486621"/>
                <a:gd name="connsiteY11" fmla="*/ 840406 h 933784"/>
                <a:gd name="connsiteX12" fmla="*/ 0 w 1486621"/>
                <a:gd name="connsiteY12" fmla="*/ 93378 h 93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86621" h="933784">
                  <a:moveTo>
                    <a:pt x="0" y="93378"/>
                  </a:moveTo>
                  <a:cubicBezTo>
                    <a:pt x="0" y="68613"/>
                    <a:pt x="9838" y="44862"/>
                    <a:pt x="27350" y="27350"/>
                  </a:cubicBezTo>
                  <a:cubicBezTo>
                    <a:pt x="44862" y="9838"/>
                    <a:pt x="68613" y="0"/>
                    <a:pt x="93378" y="0"/>
                  </a:cubicBezTo>
                  <a:lnTo>
                    <a:pt x="1393243" y="0"/>
                  </a:lnTo>
                  <a:cubicBezTo>
                    <a:pt x="1418008" y="0"/>
                    <a:pt x="1441759" y="9838"/>
                    <a:pt x="1459271" y="27350"/>
                  </a:cubicBezTo>
                  <a:cubicBezTo>
                    <a:pt x="1476783" y="44862"/>
                    <a:pt x="1486621" y="68613"/>
                    <a:pt x="1486621" y="93378"/>
                  </a:cubicBezTo>
                  <a:lnTo>
                    <a:pt x="1486621" y="840406"/>
                  </a:lnTo>
                  <a:cubicBezTo>
                    <a:pt x="1486621" y="865171"/>
                    <a:pt x="1476783" y="888922"/>
                    <a:pt x="1459271" y="906434"/>
                  </a:cubicBezTo>
                  <a:cubicBezTo>
                    <a:pt x="1441759" y="923946"/>
                    <a:pt x="1418008" y="933784"/>
                    <a:pt x="1393243" y="933784"/>
                  </a:cubicBezTo>
                  <a:lnTo>
                    <a:pt x="93378" y="933784"/>
                  </a:lnTo>
                  <a:cubicBezTo>
                    <a:pt x="68613" y="933784"/>
                    <a:pt x="44862" y="923946"/>
                    <a:pt x="27350" y="906434"/>
                  </a:cubicBezTo>
                  <a:cubicBezTo>
                    <a:pt x="9838" y="888922"/>
                    <a:pt x="0" y="865171"/>
                    <a:pt x="0" y="840406"/>
                  </a:cubicBezTo>
                  <a:lnTo>
                    <a:pt x="0" y="93378"/>
                  </a:lnTo>
                  <a:close/>
                </a:path>
              </a:pathLst>
            </a:custGeom>
            <a:solidFill>
              <a:srgbClr val="CCECFF"/>
            </a:solidFill>
            <a:ln w="25400" cap="flat" cmpd="sng" algn="ctr">
              <a:solidFill>
                <a:sysClr val="window" lastClr="FFFFFF">
                  <a:hueOff val="0"/>
                  <a:satOff val="0"/>
                  <a:lumOff val="0"/>
                  <a:alphaOff val="0"/>
                </a:sysClr>
              </a:solidFill>
              <a:prstDash val="solid"/>
            </a:ln>
            <a:effectLst/>
          </p:spPr>
          <p:txBody>
            <a:bodyPr spcFirstLastPara="0" vert="horz" wrap="square" lIns="95930" tIns="95930" rIns="95930" bIns="95930" numCol="1" spcCol="1270" anchor="ctr" anchorCtr="0">
              <a:noAutofit/>
            </a:bodyPr>
            <a:lstStyle/>
            <a:p>
              <a:pPr marL="0" marR="0" lvl="0" indent="0" algn="ctr" defTabSz="800100" eaLnBrk="0" fontAlgn="base" latinLnBrk="0" hangingPunct="0">
                <a:lnSpc>
                  <a:spcPct val="90000"/>
                </a:lnSpc>
                <a:spcBef>
                  <a:spcPct val="0"/>
                </a:spcBef>
                <a:spcAft>
                  <a:spcPct val="3500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libri"/>
                  <a:ea typeface="+mn-ea"/>
                  <a:cs typeface="+mn-cs"/>
                </a:rPr>
                <a:t>Data Collection Systems</a:t>
              </a:r>
            </a:p>
          </p:txBody>
        </p:sp>
        <p:sp>
          <p:nvSpPr>
            <p:cNvPr id="6" name="Freeform 5"/>
            <p:cNvSpPr/>
            <p:nvPr/>
          </p:nvSpPr>
          <p:spPr>
            <a:xfrm>
              <a:off x="3943141" y="1555229"/>
              <a:ext cx="559913" cy="758545"/>
            </a:xfrm>
            <a:custGeom>
              <a:avLst/>
              <a:gdLst>
                <a:gd name="connsiteX0" fmla="*/ 0 w 559913"/>
                <a:gd name="connsiteY0" fmla="*/ 151709 h 758545"/>
                <a:gd name="connsiteX1" fmla="*/ 279957 w 559913"/>
                <a:gd name="connsiteY1" fmla="*/ 151709 h 758545"/>
                <a:gd name="connsiteX2" fmla="*/ 279957 w 559913"/>
                <a:gd name="connsiteY2" fmla="*/ 0 h 758545"/>
                <a:gd name="connsiteX3" fmla="*/ 559913 w 559913"/>
                <a:gd name="connsiteY3" fmla="*/ 379273 h 758545"/>
                <a:gd name="connsiteX4" fmla="*/ 279957 w 559913"/>
                <a:gd name="connsiteY4" fmla="*/ 758545 h 758545"/>
                <a:gd name="connsiteX5" fmla="*/ 279957 w 559913"/>
                <a:gd name="connsiteY5" fmla="*/ 606836 h 758545"/>
                <a:gd name="connsiteX6" fmla="*/ 0 w 559913"/>
                <a:gd name="connsiteY6" fmla="*/ 606836 h 758545"/>
                <a:gd name="connsiteX7" fmla="*/ 0 w 559913"/>
                <a:gd name="connsiteY7" fmla="*/ 151709 h 758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9913" h="758545">
                  <a:moveTo>
                    <a:pt x="0" y="151709"/>
                  </a:moveTo>
                  <a:lnTo>
                    <a:pt x="279957" y="151709"/>
                  </a:lnTo>
                  <a:lnTo>
                    <a:pt x="279957" y="0"/>
                  </a:lnTo>
                  <a:lnTo>
                    <a:pt x="559913" y="379273"/>
                  </a:lnTo>
                  <a:lnTo>
                    <a:pt x="279957" y="758545"/>
                  </a:lnTo>
                  <a:lnTo>
                    <a:pt x="279957" y="606836"/>
                  </a:lnTo>
                  <a:lnTo>
                    <a:pt x="0" y="606836"/>
                  </a:lnTo>
                  <a:lnTo>
                    <a:pt x="0" y="151709"/>
                  </a:lnTo>
                  <a:close/>
                </a:path>
              </a:pathLst>
            </a:custGeom>
            <a:solidFill>
              <a:srgbClr val="C0504D">
                <a:tint val="60000"/>
                <a:hueOff val="0"/>
                <a:satOff val="0"/>
                <a:lumOff val="0"/>
                <a:alphaOff val="0"/>
              </a:srgbClr>
            </a:solidFill>
            <a:ln>
              <a:noFill/>
            </a:ln>
            <a:effectLst/>
          </p:spPr>
          <p:txBody>
            <a:bodyPr spcFirstLastPara="0" vert="horz" wrap="square" lIns="0" tIns="151709" rIns="167974" bIns="151709" numCol="1" spcCol="1270" anchor="ctr" anchorCtr="0">
              <a:noAutofit/>
            </a:bodyPr>
            <a:lstStyle/>
            <a:p>
              <a:pPr marL="0" marR="0" lvl="0" indent="0" algn="ctr" defTabSz="622300" eaLnBrk="0" fontAlgn="base" latinLnBrk="0" hangingPunct="0">
                <a:lnSpc>
                  <a:spcPct val="90000"/>
                </a:lnSpc>
                <a:spcBef>
                  <a:spcPct val="0"/>
                </a:spcBef>
                <a:spcAft>
                  <a:spcPct val="35000"/>
                </a:spcAft>
                <a:buClrTx/>
                <a:buSzTx/>
                <a:buFontTx/>
                <a:buNone/>
                <a:tabLst/>
                <a:defRPr/>
              </a:pPr>
              <a:endParaRPr kumimoji="0" lang="en-US" sz="1050" b="0" i="0" u="none" strike="noStrike" kern="0" cap="none" spc="0" normalizeH="0" baseline="0" noProof="0" dirty="0">
                <a:ln>
                  <a:noFill/>
                </a:ln>
                <a:solidFill>
                  <a:prstClr val="black"/>
                </a:solidFill>
                <a:effectLst/>
                <a:uLnTx/>
                <a:uFillTx/>
                <a:latin typeface="Calibri"/>
                <a:ea typeface="+mn-ea"/>
                <a:cs typeface="+mn-cs"/>
              </a:endParaRPr>
            </a:p>
          </p:txBody>
        </p:sp>
        <p:sp>
          <p:nvSpPr>
            <p:cNvPr id="7" name="Freeform 6"/>
            <p:cNvSpPr/>
            <p:nvPr/>
          </p:nvSpPr>
          <p:spPr>
            <a:xfrm>
              <a:off x="4524403" y="1467609"/>
              <a:ext cx="1158863" cy="933784"/>
            </a:xfrm>
            <a:custGeom>
              <a:avLst/>
              <a:gdLst>
                <a:gd name="connsiteX0" fmla="*/ 0 w 1486621"/>
                <a:gd name="connsiteY0" fmla="*/ 93378 h 933784"/>
                <a:gd name="connsiteX1" fmla="*/ 27350 w 1486621"/>
                <a:gd name="connsiteY1" fmla="*/ 27350 h 933784"/>
                <a:gd name="connsiteX2" fmla="*/ 93378 w 1486621"/>
                <a:gd name="connsiteY2" fmla="*/ 0 h 933784"/>
                <a:gd name="connsiteX3" fmla="*/ 1393243 w 1486621"/>
                <a:gd name="connsiteY3" fmla="*/ 0 h 933784"/>
                <a:gd name="connsiteX4" fmla="*/ 1459271 w 1486621"/>
                <a:gd name="connsiteY4" fmla="*/ 27350 h 933784"/>
                <a:gd name="connsiteX5" fmla="*/ 1486621 w 1486621"/>
                <a:gd name="connsiteY5" fmla="*/ 93378 h 933784"/>
                <a:gd name="connsiteX6" fmla="*/ 1486621 w 1486621"/>
                <a:gd name="connsiteY6" fmla="*/ 840406 h 933784"/>
                <a:gd name="connsiteX7" fmla="*/ 1459271 w 1486621"/>
                <a:gd name="connsiteY7" fmla="*/ 906434 h 933784"/>
                <a:gd name="connsiteX8" fmla="*/ 1393243 w 1486621"/>
                <a:gd name="connsiteY8" fmla="*/ 933784 h 933784"/>
                <a:gd name="connsiteX9" fmla="*/ 93378 w 1486621"/>
                <a:gd name="connsiteY9" fmla="*/ 933784 h 933784"/>
                <a:gd name="connsiteX10" fmla="*/ 27350 w 1486621"/>
                <a:gd name="connsiteY10" fmla="*/ 906434 h 933784"/>
                <a:gd name="connsiteX11" fmla="*/ 0 w 1486621"/>
                <a:gd name="connsiteY11" fmla="*/ 840406 h 933784"/>
                <a:gd name="connsiteX12" fmla="*/ 0 w 1486621"/>
                <a:gd name="connsiteY12" fmla="*/ 93378 h 93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86621" h="933784">
                  <a:moveTo>
                    <a:pt x="0" y="93378"/>
                  </a:moveTo>
                  <a:cubicBezTo>
                    <a:pt x="0" y="68613"/>
                    <a:pt x="9838" y="44862"/>
                    <a:pt x="27350" y="27350"/>
                  </a:cubicBezTo>
                  <a:cubicBezTo>
                    <a:pt x="44862" y="9838"/>
                    <a:pt x="68613" y="0"/>
                    <a:pt x="93378" y="0"/>
                  </a:cubicBezTo>
                  <a:lnTo>
                    <a:pt x="1393243" y="0"/>
                  </a:lnTo>
                  <a:cubicBezTo>
                    <a:pt x="1418008" y="0"/>
                    <a:pt x="1441759" y="9838"/>
                    <a:pt x="1459271" y="27350"/>
                  </a:cubicBezTo>
                  <a:cubicBezTo>
                    <a:pt x="1476783" y="44862"/>
                    <a:pt x="1486621" y="68613"/>
                    <a:pt x="1486621" y="93378"/>
                  </a:cubicBezTo>
                  <a:lnTo>
                    <a:pt x="1486621" y="840406"/>
                  </a:lnTo>
                  <a:cubicBezTo>
                    <a:pt x="1486621" y="865171"/>
                    <a:pt x="1476783" y="888922"/>
                    <a:pt x="1459271" y="906434"/>
                  </a:cubicBezTo>
                  <a:cubicBezTo>
                    <a:pt x="1441759" y="923946"/>
                    <a:pt x="1418008" y="933784"/>
                    <a:pt x="1393243" y="933784"/>
                  </a:cubicBezTo>
                  <a:lnTo>
                    <a:pt x="93378" y="933784"/>
                  </a:lnTo>
                  <a:cubicBezTo>
                    <a:pt x="68613" y="933784"/>
                    <a:pt x="44862" y="923946"/>
                    <a:pt x="27350" y="906434"/>
                  </a:cubicBezTo>
                  <a:cubicBezTo>
                    <a:pt x="9838" y="888922"/>
                    <a:pt x="0" y="865171"/>
                    <a:pt x="0" y="840406"/>
                  </a:cubicBezTo>
                  <a:lnTo>
                    <a:pt x="0" y="93378"/>
                  </a:lnTo>
                  <a:close/>
                </a:path>
              </a:pathLst>
            </a:custGeom>
            <a:solidFill>
              <a:srgbClr val="CCECFF"/>
            </a:solidFill>
            <a:ln w="25400" cap="flat" cmpd="sng" algn="ctr">
              <a:solidFill>
                <a:sysClr val="window" lastClr="FFFFFF">
                  <a:hueOff val="0"/>
                  <a:satOff val="0"/>
                  <a:lumOff val="0"/>
                  <a:alphaOff val="0"/>
                </a:sysClr>
              </a:solidFill>
              <a:prstDash val="solid"/>
            </a:ln>
            <a:effectLst/>
          </p:spPr>
          <p:txBody>
            <a:bodyPr spcFirstLastPara="0" vert="horz" wrap="square" lIns="95930" tIns="95930" rIns="95930" bIns="95930" numCol="1" spcCol="1270" anchor="ctr" anchorCtr="0">
              <a:noAutofit/>
            </a:bodyPr>
            <a:lstStyle/>
            <a:p>
              <a:pPr marL="0" marR="0" lvl="0" indent="0" algn="ctr" defTabSz="800100" eaLnBrk="0" fontAlgn="base" latinLnBrk="0" hangingPunct="0">
                <a:lnSpc>
                  <a:spcPct val="90000"/>
                </a:lnSpc>
                <a:spcBef>
                  <a:spcPct val="0"/>
                </a:spcBef>
                <a:spcAft>
                  <a:spcPct val="3500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libri"/>
                  <a:ea typeface="+mn-ea"/>
                  <a:cs typeface="+mn-cs"/>
                </a:rPr>
                <a:t>Observed Datasets</a:t>
              </a:r>
            </a:p>
          </p:txBody>
        </p:sp>
        <p:sp>
          <p:nvSpPr>
            <p:cNvPr id="8" name="Freeform 7"/>
            <p:cNvSpPr/>
            <p:nvPr/>
          </p:nvSpPr>
          <p:spPr>
            <a:xfrm>
              <a:off x="5683266" y="1555229"/>
              <a:ext cx="528044" cy="758545"/>
            </a:xfrm>
            <a:custGeom>
              <a:avLst/>
              <a:gdLst>
                <a:gd name="connsiteX0" fmla="*/ 0 w 528044"/>
                <a:gd name="connsiteY0" fmla="*/ 151709 h 758545"/>
                <a:gd name="connsiteX1" fmla="*/ 264022 w 528044"/>
                <a:gd name="connsiteY1" fmla="*/ 151709 h 758545"/>
                <a:gd name="connsiteX2" fmla="*/ 264022 w 528044"/>
                <a:gd name="connsiteY2" fmla="*/ 0 h 758545"/>
                <a:gd name="connsiteX3" fmla="*/ 528044 w 528044"/>
                <a:gd name="connsiteY3" fmla="*/ 379273 h 758545"/>
                <a:gd name="connsiteX4" fmla="*/ 264022 w 528044"/>
                <a:gd name="connsiteY4" fmla="*/ 758545 h 758545"/>
                <a:gd name="connsiteX5" fmla="*/ 264022 w 528044"/>
                <a:gd name="connsiteY5" fmla="*/ 606836 h 758545"/>
                <a:gd name="connsiteX6" fmla="*/ 0 w 528044"/>
                <a:gd name="connsiteY6" fmla="*/ 606836 h 758545"/>
                <a:gd name="connsiteX7" fmla="*/ 0 w 528044"/>
                <a:gd name="connsiteY7" fmla="*/ 151709 h 758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044" h="758545">
                  <a:moveTo>
                    <a:pt x="0" y="151709"/>
                  </a:moveTo>
                  <a:lnTo>
                    <a:pt x="264022" y="151709"/>
                  </a:lnTo>
                  <a:lnTo>
                    <a:pt x="264022" y="0"/>
                  </a:lnTo>
                  <a:lnTo>
                    <a:pt x="528044" y="379273"/>
                  </a:lnTo>
                  <a:lnTo>
                    <a:pt x="264022" y="758545"/>
                  </a:lnTo>
                  <a:lnTo>
                    <a:pt x="264022" y="606836"/>
                  </a:lnTo>
                  <a:lnTo>
                    <a:pt x="0" y="606836"/>
                  </a:lnTo>
                  <a:lnTo>
                    <a:pt x="0" y="151709"/>
                  </a:lnTo>
                  <a:close/>
                </a:path>
              </a:pathLst>
            </a:custGeom>
            <a:solidFill>
              <a:srgbClr val="C0504D">
                <a:tint val="60000"/>
                <a:hueOff val="0"/>
                <a:satOff val="0"/>
                <a:lumOff val="0"/>
                <a:alphaOff val="0"/>
              </a:srgbClr>
            </a:solidFill>
            <a:ln>
              <a:noFill/>
            </a:ln>
            <a:effectLst/>
          </p:spPr>
          <p:txBody>
            <a:bodyPr spcFirstLastPara="0" vert="horz" wrap="square" lIns="0" tIns="151709" rIns="158413" bIns="151709" numCol="1" spcCol="1270" anchor="ctr" anchorCtr="0">
              <a:noAutofit/>
            </a:bodyPr>
            <a:lstStyle/>
            <a:p>
              <a:pPr marL="0" marR="0" lvl="0" indent="0" algn="ctr" defTabSz="622300" eaLnBrk="0" fontAlgn="base" latinLnBrk="0" hangingPunct="0">
                <a:lnSpc>
                  <a:spcPct val="90000"/>
                </a:lnSpc>
                <a:spcBef>
                  <a:spcPct val="50000"/>
                </a:spcBef>
                <a:spcAft>
                  <a:spcPct val="35000"/>
                </a:spcAft>
                <a:buClrTx/>
                <a:buSzTx/>
                <a:buFontTx/>
                <a:buNone/>
                <a:tabLst/>
                <a:defRPr/>
              </a:pPr>
              <a:endParaRPr kumimoji="0" lang="en-US" sz="1000" b="0" i="0" u="none" strike="noStrike" kern="0" cap="none" spc="0" normalizeH="0" baseline="0" noProof="0" dirty="0">
                <a:ln>
                  <a:noFill/>
                </a:ln>
                <a:solidFill>
                  <a:prstClr val="black"/>
                </a:solidFill>
                <a:effectLst/>
                <a:uLnTx/>
                <a:uFillTx/>
                <a:latin typeface="Calibri"/>
                <a:ea typeface="+mn-ea"/>
                <a:cs typeface="+mn-cs"/>
              </a:endParaRPr>
            </a:p>
          </p:txBody>
        </p:sp>
        <p:sp>
          <p:nvSpPr>
            <p:cNvPr id="9" name="Freeform 8"/>
            <p:cNvSpPr/>
            <p:nvPr/>
          </p:nvSpPr>
          <p:spPr>
            <a:xfrm>
              <a:off x="6211310" y="1467609"/>
              <a:ext cx="1092347" cy="933784"/>
            </a:xfrm>
            <a:custGeom>
              <a:avLst/>
              <a:gdLst>
                <a:gd name="connsiteX0" fmla="*/ 0 w 1486621"/>
                <a:gd name="connsiteY0" fmla="*/ 93378 h 933784"/>
                <a:gd name="connsiteX1" fmla="*/ 27350 w 1486621"/>
                <a:gd name="connsiteY1" fmla="*/ 27350 h 933784"/>
                <a:gd name="connsiteX2" fmla="*/ 93378 w 1486621"/>
                <a:gd name="connsiteY2" fmla="*/ 0 h 933784"/>
                <a:gd name="connsiteX3" fmla="*/ 1393243 w 1486621"/>
                <a:gd name="connsiteY3" fmla="*/ 0 h 933784"/>
                <a:gd name="connsiteX4" fmla="*/ 1459271 w 1486621"/>
                <a:gd name="connsiteY4" fmla="*/ 27350 h 933784"/>
                <a:gd name="connsiteX5" fmla="*/ 1486621 w 1486621"/>
                <a:gd name="connsiteY5" fmla="*/ 93378 h 933784"/>
                <a:gd name="connsiteX6" fmla="*/ 1486621 w 1486621"/>
                <a:gd name="connsiteY6" fmla="*/ 840406 h 933784"/>
                <a:gd name="connsiteX7" fmla="*/ 1459271 w 1486621"/>
                <a:gd name="connsiteY7" fmla="*/ 906434 h 933784"/>
                <a:gd name="connsiteX8" fmla="*/ 1393243 w 1486621"/>
                <a:gd name="connsiteY8" fmla="*/ 933784 h 933784"/>
                <a:gd name="connsiteX9" fmla="*/ 93378 w 1486621"/>
                <a:gd name="connsiteY9" fmla="*/ 933784 h 933784"/>
                <a:gd name="connsiteX10" fmla="*/ 27350 w 1486621"/>
                <a:gd name="connsiteY10" fmla="*/ 906434 h 933784"/>
                <a:gd name="connsiteX11" fmla="*/ 0 w 1486621"/>
                <a:gd name="connsiteY11" fmla="*/ 840406 h 933784"/>
                <a:gd name="connsiteX12" fmla="*/ 0 w 1486621"/>
                <a:gd name="connsiteY12" fmla="*/ 93378 h 93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86621" h="933784">
                  <a:moveTo>
                    <a:pt x="0" y="93378"/>
                  </a:moveTo>
                  <a:cubicBezTo>
                    <a:pt x="0" y="68613"/>
                    <a:pt x="9838" y="44862"/>
                    <a:pt x="27350" y="27350"/>
                  </a:cubicBezTo>
                  <a:cubicBezTo>
                    <a:pt x="44862" y="9838"/>
                    <a:pt x="68613" y="0"/>
                    <a:pt x="93378" y="0"/>
                  </a:cubicBezTo>
                  <a:lnTo>
                    <a:pt x="1393243" y="0"/>
                  </a:lnTo>
                  <a:cubicBezTo>
                    <a:pt x="1418008" y="0"/>
                    <a:pt x="1441759" y="9838"/>
                    <a:pt x="1459271" y="27350"/>
                  </a:cubicBezTo>
                  <a:cubicBezTo>
                    <a:pt x="1476783" y="44862"/>
                    <a:pt x="1486621" y="68613"/>
                    <a:pt x="1486621" y="93378"/>
                  </a:cubicBezTo>
                  <a:lnTo>
                    <a:pt x="1486621" y="840406"/>
                  </a:lnTo>
                  <a:cubicBezTo>
                    <a:pt x="1486621" y="865171"/>
                    <a:pt x="1476783" y="888922"/>
                    <a:pt x="1459271" y="906434"/>
                  </a:cubicBezTo>
                  <a:cubicBezTo>
                    <a:pt x="1441759" y="923946"/>
                    <a:pt x="1418008" y="933784"/>
                    <a:pt x="1393243" y="933784"/>
                  </a:cubicBezTo>
                  <a:lnTo>
                    <a:pt x="93378" y="933784"/>
                  </a:lnTo>
                  <a:cubicBezTo>
                    <a:pt x="68613" y="933784"/>
                    <a:pt x="44862" y="923946"/>
                    <a:pt x="27350" y="906434"/>
                  </a:cubicBezTo>
                  <a:cubicBezTo>
                    <a:pt x="9838" y="888922"/>
                    <a:pt x="0" y="865171"/>
                    <a:pt x="0" y="840406"/>
                  </a:cubicBezTo>
                  <a:lnTo>
                    <a:pt x="0" y="93378"/>
                  </a:lnTo>
                  <a:close/>
                </a:path>
              </a:pathLst>
            </a:custGeom>
            <a:solidFill>
              <a:srgbClr val="CCECFF"/>
            </a:solidFill>
            <a:ln w="25400" cap="flat" cmpd="sng" algn="ctr">
              <a:solidFill>
                <a:srgbClr val="CCECFF"/>
              </a:solidFill>
              <a:prstDash val="solid"/>
            </a:ln>
            <a:effectLst/>
          </p:spPr>
          <p:txBody>
            <a:bodyPr spcFirstLastPara="0" vert="horz" wrap="square" lIns="95930" tIns="95930" rIns="95930" bIns="95930" numCol="1" spcCol="1270" anchor="ctr" anchorCtr="0">
              <a:noAutofit/>
            </a:bodyPr>
            <a:lstStyle/>
            <a:p>
              <a:pPr marL="0" marR="0" lvl="0" indent="0" algn="ctr" defTabSz="800100" eaLnBrk="0" fontAlgn="base" latinLnBrk="0" hangingPunct="0">
                <a:lnSpc>
                  <a:spcPct val="90000"/>
                </a:lnSpc>
                <a:spcBef>
                  <a:spcPct val="0"/>
                </a:spcBef>
                <a:spcAft>
                  <a:spcPct val="3500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libri"/>
                  <a:ea typeface="+mn-ea"/>
                  <a:cs typeface="+mn-cs"/>
                </a:rPr>
                <a:t>Analysis Datasets</a:t>
              </a:r>
            </a:p>
          </p:txBody>
        </p:sp>
        <p:sp>
          <p:nvSpPr>
            <p:cNvPr id="10" name="Freeform 9"/>
            <p:cNvSpPr/>
            <p:nvPr/>
          </p:nvSpPr>
          <p:spPr>
            <a:xfrm>
              <a:off x="7363472" y="1555229"/>
              <a:ext cx="568382" cy="758545"/>
            </a:xfrm>
            <a:custGeom>
              <a:avLst/>
              <a:gdLst>
                <a:gd name="connsiteX0" fmla="*/ 0 w 517155"/>
                <a:gd name="connsiteY0" fmla="*/ 151709 h 758545"/>
                <a:gd name="connsiteX1" fmla="*/ 258578 w 517155"/>
                <a:gd name="connsiteY1" fmla="*/ 151709 h 758545"/>
                <a:gd name="connsiteX2" fmla="*/ 258578 w 517155"/>
                <a:gd name="connsiteY2" fmla="*/ 0 h 758545"/>
                <a:gd name="connsiteX3" fmla="*/ 517155 w 517155"/>
                <a:gd name="connsiteY3" fmla="*/ 379273 h 758545"/>
                <a:gd name="connsiteX4" fmla="*/ 258578 w 517155"/>
                <a:gd name="connsiteY4" fmla="*/ 758545 h 758545"/>
                <a:gd name="connsiteX5" fmla="*/ 258578 w 517155"/>
                <a:gd name="connsiteY5" fmla="*/ 606836 h 758545"/>
                <a:gd name="connsiteX6" fmla="*/ 0 w 517155"/>
                <a:gd name="connsiteY6" fmla="*/ 606836 h 758545"/>
                <a:gd name="connsiteX7" fmla="*/ 0 w 517155"/>
                <a:gd name="connsiteY7" fmla="*/ 151709 h 758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7155" h="758545">
                  <a:moveTo>
                    <a:pt x="0" y="151709"/>
                  </a:moveTo>
                  <a:lnTo>
                    <a:pt x="258578" y="151709"/>
                  </a:lnTo>
                  <a:lnTo>
                    <a:pt x="258578" y="0"/>
                  </a:lnTo>
                  <a:lnTo>
                    <a:pt x="517155" y="379273"/>
                  </a:lnTo>
                  <a:lnTo>
                    <a:pt x="258578" y="758545"/>
                  </a:lnTo>
                  <a:lnTo>
                    <a:pt x="258578" y="606836"/>
                  </a:lnTo>
                  <a:lnTo>
                    <a:pt x="0" y="606836"/>
                  </a:lnTo>
                  <a:lnTo>
                    <a:pt x="0" y="151709"/>
                  </a:lnTo>
                  <a:close/>
                </a:path>
              </a:pathLst>
            </a:custGeom>
            <a:solidFill>
              <a:srgbClr val="C0504D">
                <a:tint val="60000"/>
                <a:hueOff val="0"/>
                <a:satOff val="0"/>
                <a:lumOff val="0"/>
                <a:alphaOff val="0"/>
              </a:srgbClr>
            </a:solidFill>
            <a:ln>
              <a:noFill/>
            </a:ln>
            <a:effectLst/>
          </p:spPr>
          <p:txBody>
            <a:bodyPr spcFirstLastPara="0" vert="horz" wrap="square" lIns="0" tIns="151709" rIns="155146" bIns="151709" numCol="1" spcCol="1270" anchor="ctr" anchorCtr="0">
              <a:noAutofit/>
            </a:bodyPr>
            <a:lstStyle/>
            <a:p>
              <a:pPr marL="0" marR="0" lvl="0" indent="0" algn="ctr" defTabSz="622300" eaLnBrk="0" fontAlgn="base" latinLnBrk="0" hangingPunct="0">
                <a:lnSpc>
                  <a:spcPct val="90000"/>
                </a:lnSpc>
                <a:spcBef>
                  <a:spcPct val="50000"/>
                </a:spcBef>
                <a:spcAft>
                  <a:spcPct val="3500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a:ea typeface="+mn-ea"/>
                <a:cs typeface="+mn-cs"/>
              </a:endParaRPr>
            </a:p>
          </p:txBody>
        </p:sp>
        <p:sp>
          <p:nvSpPr>
            <p:cNvPr id="11" name="Freeform 10"/>
            <p:cNvSpPr/>
            <p:nvPr/>
          </p:nvSpPr>
          <p:spPr>
            <a:xfrm>
              <a:off x="7955046" y="1467609"/>
              <a:ext cx="1081933" cy="933784"/>
            </a:xfrm>
            <a:custGeom>
              <a:avLst/>
              <a:gdLst>
                <a:gd name="connsiteX0" fmla="*/ 0 w 1486621"/>
                <a:gd name="connsiteY0" fmla="*/ 93378 h 933784"/>
                <a:gd name="connsiteX1" fmla="*/ 27350 w 1486621"/>
                <a:gd name="connsiteY1" fmla="*/ 27350 h 933784"/>
                <a:gd name="connsiteX2" fmla="*/ 93378 w 1486621"/>
                <a:gd name="connsiteY2" fmla="*/ 0 h 933784"/>
                <a:gd name="connsiteX3" fmla="*/ 1393243 w 1486621"/>
                <a:gd name="connsiteY3" fmla="*/ 0 h 933784"/>
                <a:gd name="connsiteX4" fmla="*/ 1459271 w 1486621"/>
                <a:gd name="connsiteY4" fmla="*/ 27350 h 933784"/>
                <a:gd name="connsiteX5" fmla="*/ 1486621 w 1486621"/>
                <a:gd name="connsiteY5" fmla="*/ 93378 h 933784"/>
                <a:gd name="connsiteX6" fmla="*/ 1486621 w 1486621"/>
                <a:gd name="connsiteY6" fmla="*/ 840406 h 933784"/>
                <a:gd name="connsiteX7" fmla="*/ 1459271 w 1486621"/>
                <a:gd name="connsiteY7" fmla="*/ 906434 h 933784"/>
                <a:gd name="connsiteX8" fmla="*/ 1393243 w 1486621"/>
                <a:gd name="connsiteY8" fmla="*/ 933784 h 933784"/>
                <a:gd name="connsiteX9" fmla="*/ 93378 w 1486621"/>
                <a:gd name="connsiteY9" fmla="*/ 933784 h 933784"/>
                <a:gd name="connsiteX10" fmla="*/ 27350 w 1486621"/>
                <a:gd name="connsiteY10" fmla="*/ 906434 h 933784"/>
                <a:gd name="connsiteX11" fmla="*/ 0 w 1486621"/>
                <a:gd name="connsiteY11" fmla="*/ 840406 h 933784"/>
                <a:gd name="connsiteX12" fmla="*/ 0 w 1486621"/>
                <a:gd name="connsiteY12" fmla="*/ 93378 h 93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86621" h="933784">
                  <a:moveTo>
                    <a:pt x="0" y="93378"/>
                  </a:moveTo>
                  <a:cubicBezTo>
                    <a:pt x="0" y="68613"/>
                    <a:pt x="9838" y="44862"/>
                    <a:pt x="27350" y="27350"/>
                  </a:cubicBezTo>
                  <a:cubicBezTo>
                    <a:pt x="44862" y="9838"/>
                    <a:pt x="68613" y="0"/>
                    <a:pt x="93378" y="0"/>
                  </a:cubicBezTo>
                  <a:lnTo>
                    <a:pt x="1393243" y="0"/>
                  </a:lnTo>
                  <a:cubicBezTo>
                    <a:pt x="1418008" y="0"/>
                    <a:pt x="1441759" y="9838"/>
                    <a:pt x="1459271" y="27350"/>
                  </a:cubicBezTo>
                  <a:cubicBezTo>
                    <a:pt x="1476783" y="44862"/>
                    <a:pt x="1486621" y="68613"/>
                    <a:pt x="1486621" y="93378"/>
                  </a:cubicBezTo>
                  <a:lnTo>
                    <a:pt x="1486621" y="840406"/>
                  </a:lnTo>
                  <a:cubicBezTo>
                    <a:pt x="1486621" y="865171"/>
                    <a:pt x="1476783" y="888922"/>
                    <a:pt x="1459271" y="906434"/>
                  </a:cubicBezTo>
                  <a:cubicBezTo>
                    <a:pt x="1441759" y="923946"/>
                    <a:pt x="1418008" y="933784"/>
                    <a:pt x="1393243" y="933784"/>
                  </a:cubicBezTo>
                  <a:lnTo>
                    <a:pt x="93378" y="933784"/>
                  </a:lnTo>
                  <a:cubicBezTo>
                    <a:pt x="68613" y="933784"/>
                    <a:pt x="44862" y="923946"/>
                    <a:pt x="27350" y="906434"/>
                  </a:cubicBezTo>
                  <a:cubicBezTo>
                    <a:pt x="9838" y="888922"/>
                    <a:pt x="0" y="865171"/>
                    <a:pt x="0" y="840406"/>
                  </a:cubicBezTo>
                  <a:lnTo>
                    <a:pt x="0" y="93378"/>
                  </a:lnTo>
                  <a:close/>
                </a:path>
              </a:pathLst>
            </a:custGeom>
            <a:solidFill>
              <a:srgbClr val="CCECFF"/>
            </a:solidFill>
            <a:ln w="25400" cap="flat" cmpd="sng" algn="ctr">
              <a:solidFill>
                <a:sysClr val="window" lastClr="FFFFFF">
                  <a:hueOff val="0"/>
                  <a:satOff val="0"/>
                  <a:lumOff val="0"/>
                  <a:alphaOff val="0"/>
                </a:sysClr>
              </a:solidFill>
              <a:prstDash val="solid"/>
            </a:ln>
            <a:effectLst/>
          </p:spPr>
          <p:txBody>
            <a:bodyPr spcFirstLastPara="0" vert="horz" wrap="square" lIns="95930" tIns="95930" rIns="95930" bIns="95930" numCol="1" spcCol="1270" anchor="ctr" anchorCtr="0">
              <a:noAutofit/>
            </a:bodyPr>
            <a:lstStyle/>
            <a:p>
              <a:pPr marL="0" marR="0" lvl="0" indent="0" algn="ctr" defTabSz="800100" eaLnBrk="0" fontAlgn="base" latinLnBrk="0" hangingPunct="0">
                <a:lnSpc>
                  <a:spcPct val="90000"/>
                </a:lnSpc>
                <a:spcBef>
                  <a:spcPct val="0"/>
                </a:spcBef>
                <a:spcAft>
                  <a:spcPct val="3500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libri"/>
                  <a:ea typeface="+mn-ea"/>
                  <a:cs typeface="+mn-cs"/>
                </a:rPr>
                <a:t>Tables, Figures and Listings</a:t>
              </a:r>
            </a:p>
          </p:txBody>
        </p:sp>
        <p:sp>
          <p:nvSpPr>
            <p:cNvPr id="12" name="TextBox 11"/>
            <p:cNvSpPr txBox="1"/>
            <p:nvPr/>
          </p:nvSpPr>
          <p:spPr>
            <a:xfrm>
              <a:off x="-20456" y="1611336"/>
              <a:ext cx="1015111" cy="461665"/>
            </a:xfrm>
            <a:prstGeom prst="rect">
              <a:avLst/>
            </a:prstGeom>
            <a:solidFill>
              <a:sysClr val="window" lastClr="FFFFFF"/>
            </a:solidFill>
            <a:ln w="25400" cap="flat" cmpd="sng" algn="ctr">
              <a:solidFill>
                <a:srgbClr val="4BACC6"/>
              </a:solidFill>
              <a:prstDash val="solid"/>
            </a:ln>
            <a:effectLst/>
          </p:spPr>
          <p:txBody>
            <a:bodyPr wrap="square" rtlCol="0">
              <a:spAutoFit/>
            </a:bodyPr>
            <a:lstStyle/>
            <a:p>
              <a:pPr marL="0" marR="0" lvl="0" indent="0" algn="ctr" defTabSz="914400" eaLnBrk="0" fontAlgn="base" latinLnBrk="0" hangingPunct="0">
                <a:lnSpc>
                  <a:spcPct val="100000"/>
                </a:lnSpc>
                <a:spcBef>
                  <a:spcPts val="0"/>
                </a:spcBef>
                <a:spcAft>
                  <a:spcPct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Clinical Data </a:t>
              </a:r>
            </a:p>
            <a:p>
              <a:pPr marL="0" marR="0" lvl="0" indent="0" algn="ctr" defTabSz="914400" eaLnBrk="0" fontAlgn="base" latinLnBrk="0" hangingPunct="0">
                <a:lnSpc>
                  <a:spcPct val="100000"/>
                </a:lnSpc>
                <a:spcBef>
                  <a:spcPts val="0"/>
                </a:spcBef>
                <a:spcAft>
                  <a:spcPct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Flow</a:t>
              </a:r>
            </a:p>
          </p:txBody>
        </p:sp>
        <p:sp>
          <p:nvSpPr>
            <p:cNvPr id="13" name="Freeform 12"/>
            <p:cNvSpPr/>
            <p:nvPr/>
          </p:nvSpPr>
          <p:spPr>
            <a:xfrm>
              <a:off x="1088778" y="1467609"/>
              <a:ext cx="1084521" cy="933784"/>
            </a:xfrm>
            <a:custGeom>
              <a:avLst/>
              <a:gdLst>
                <a:gd name="connsiteX0" fmla="*/ 0 w 1486621"/>
                <a:gd name="connsiteY0" fmla="*/ 93378 h 933784"/>
                <a:gd name="connsiteX1" fmla="*/ 27350 w 1486621"/>
                <a:gd name="connsiteY1" fmla="*/ 27350 h 933784"/>
                <a:gd name="connsiteX2" fmla="*/ 93378 w 1486621"/>
                <a:gd name="connsiteY2" fmla="*/ 0 h 933784"/>
                <a:gd name="connsiteX3" fmla="*/ 1393243 w 1486621"/>
                <a:gd name="connsiteY3" fmla="*/ 0 h 933784"/>
                <a:gd name="connsiteX4" fmla="*/ 1459271 w 1486621"/>
                <a:gd name="connsiteY4" fmla="*/ 27350 h 933784"/>
                <a:gd name="connsiteX5" fmla="*/ 1486621 w 1486621"/>
                <a:gd name="connsiteY5" fmla="*/ 93378 h 933784"/>
                <a:gd name="connsiteX6" fmla="*/ 1486621 w 1486621"/>
                <a:gd name="connsiteY6" fmla="*/ 840406 h 933784"/>
                <a:gd name="connsiteX7" fmla="*/ 1459271 w 1486621"/>
                <a:gd name="connsiteY7" fmla="*/ 906434 h 933784"/>
                <a:gd name="connsiteX8" fmla="*/ 1393243 w 1486621"/>
                <a:gd name="connsiteY8" fmla="*/ 933784 h 933784"/>
                <a:gd name="connsiteX9" fmla="*/ 93378 w 1486621"/>
                <a:gd name="connsiteY9" fmla="*/ 933784 h 933784"/>
                <a:gd name="connsiteX10" fmla="*/ 27350 w 1486621"/>
                <a:gd name="connsiteY10" fmla="*/ 906434 h 933784"/>
                <a:gd name="connsiteX11" fmla="*/ 0 w 1486621"/>
                <a:gd name="connsiteY11" fmla="*/ 840406 h 933784"/>
                <a:gd name="connsiteX12" fmla="*/ 0 w 1486621"/>
                <a:gd name="connsiteY12" fmla="*/ 93378 h 93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86621" h="933784">
                  <a:moveTo>
                    <a:pt x="0" y="93378"/>
                  </a:moveTo>
                  <a:cubicBezTo>
                    <a:pt x="0" y="68613"/>
                    <a:pt x="9838" y="44862"/>
                    <a:pt x="27350" y="27350"/>
                  </a:cubicBezTo>
                  <a:cubicBezTo>
                    <a:pt x="44862" y="9838"/>
                    <a:pt x="68613" y="0"/>
                    <a:pt x="93378" y="0"/>
                  </a:cubicBezTo>
                  <a:lnTo>
                    <a:pt x="1393243" y="0"/>
                  </a:lnTo>
                  <a:cubicBezTo>
                    <a:pt x="1418008" y="0"/>
                    <a:pt x="1441759" y="9838"/>
                    <a:pt x="1459271" y="27350"/>
                  </a:cubicBezTo>
                  <a:cubicBezTo>
                    <a:pt x="1476783" y="44862"/>
                    <a:pt x="1486621" y="68613"/>
                    <a:pt x="1486621" y="93378"/>
                  </a:cubicBezTo>
                  <a:lnTo>
                    <a:pt x="1486621" y="840406"/>
                  </a:lnTo>
                  <a:cubicBezTo>
                    <a:pt x="1486621" y="865171"/>
                    <a:pt x="1476783" y="888922"/>
                    <a:pt x="1459271" y="906434"/>
                  </a:cubicBezTo>
                  <a:cubicBezTo>
                    <a:pt x="1441759" y="923946"/>
                    <a:pt x="1418008" y="933784"/>
                    <a:pt x="1393243" y="933784"/>
                  </a:cubicBezTo>
                  <a:lnTo>
                    <a:pt x="93378" y="933784"/>
                  </a:lnTo>
                  <a:cubicBezTo>
                    <a:pt x="68613" y="933784"/>
                    <a:pt x="44862" y="923946"/>
                    <a:pt x="27350" y="906434"/>
                  </a:cubicBezTo>
                  <a:cubicBezTo>
                    <a:pt x="9838" y="888922"/>
                    <a:pt x="0" y="865171"/>
                    <a:pt x="0" y="840406"/>
                  </a:cubicBezTo>
                  <a:lnTo>
                    <a:pt x="0" y="93378"/>
                  </a:lnTo>
                  <a:close/>
                </a:path>
              </a:pathLst>
            </a:custGeom>
            <a:solidFill>
              <a:srgbClr val="CCECFF"/>
            </a:solidFill>
            <a:ln w="25400" cap="flat" cmpd="sng" algn="ctr">
              <a:solidFill>
                <a:sysClr val="window" lastClr="FFFFFF">
                  <a:hueOff val="0"/>
                  <a:satOff val="0"/>
                  <a:lumOff val="0"/>
                  <a:alphaOff val="0"/>
                </a:sysClr>
              </a:solidFill>
              <a:prstDash val="solid"/>
            </a:ln>
            <a:effectLst/>
          </p:spPr>
          <p:txBody>
            <a:bodyPr spcFirstLastPara="0" vert="horz" wrap="square" lIns="95930" tIns="95930" rIns="95930" bIns="95930" numCol="1" spcCol="1270" anchor="ctr" anchorCtr="0">
              <a:noAutofit/>
            </a:bodyPr>
            <a:lstStyle/>
            <a:p>
              <a:pPr marL="0" marR="0" lvl="0" indent="0" algn="ctr" defTabSz="800100" eaLnBrk="0" fontAlgn="base" latinLnBrk="0" hangingPunct="0">
                <a:lnSpc>
                  <a:spcPct val="90000"/>
                </a:lnSpc>
                <a:spcBef>
                  <a:spcPct val="0"/>
                </a:spcBef>
                <a:spcAft>
                  <a:spcPct val="3500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libri"/>
                  <a:ea typeface="+mn-ea"/>
                  <a:cs typeface="+mn-cs"/>
                </a:rPr>
                <a:t>Trial Design</a:t>
              </a:r>
            </a:p>
          </p:txBody>
        </p:sp>
        <p:sp>
          <p:nvSpPr>
            <p:cNvPr id="14" name="Freeform 13"/>
            <p:cNvSpPr/>
            <p:nvPr/>
          </p:nvSpPr>
          <p:spPr>
            <a:xfrm>
              <a:off x="2200383" y="1555229"/>
              <a:ext cx="559913" cy="758545"/>
            </a:xfrm>
            <a:custGeom>
              <a:avLst/>
              <a:gdLst>
                <a:gd name="connsiteX0" fmla="*/ 0 w 559913"/>
                <a:gd name="connsiteY0" fmla="*/ 151709 h 758545"/>
                <a:gd name="connsiteX1" fmla="*/ 279957 w 559913"/>
                <a:gd name="connsiteY1" fmla="*/ 151709 h 758545"/>
                <a:gd name="connsiteX2" fmla="*/ 279957 w 559913"/>
                <a:gd name="connsiteY2" fmla="*/ 0 h 758545"/>
                <a:gd name="connsiteX3" fmla="*/ 559913 w 559913"/>
                <a:gd name="connsiteY3" fmla="*/ 379273 h 758545"/>
                <a:gd name="connsiteX4" fmla="*/ 279957 w 559913"/>
                <a:gd name="connsiteY4" fmla="*/ 758545 h 758545"/>
                <a:gd name="connsiteX5" fmla="*/ 279957 w 559913"/>
                <a:gd name="connsiteY5" fmla="*/ 606836 h 758545"/>
                <a:gd name="connsiteX6" fmla="*/ 0 w 559913"/>
                <a:gd name="connsiteY6" fmla="*/ 606836 h 758545"/>
                <a:gd name="connsiteX7" fmla="*/ 0 w 559913"/>
                <a:gd name="connsiteY7" fmla="*/ 151709 h 758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9913" h="758545">
                  <a:moveTo>
                    <a:pt x="0" y="151709"/>
                  </a:moveTo>
                  <a:lnTo>
                    <a:pt x="279957" y="151709"/>
                  </a:lnTo>
                  <a:lnTo>
                    <a:pt x="279957" y="0"/>
                  </a:lnTo>
                  <a:lnTo>
                    <a:pt x="559913" y="379273"/>
                  </a:lnTo>
                  <a:lnTo>
                    <a:pt x="279957" y="758545"/>
                  </a:lnTo>
                  <a:lnTo>
                    <a:pt x="279957" y="606836"/>
                  </a:lnTo>
                  <a:lnTo>
                    <a:pt x="0" y="606836"/>
                  </a:lnTo>
                  <a:lnTo>
                    <a:pt x="0" y="151709"/>
                  </a:lnTo>
                  <a:close/>
                </a:path>
              </a:pathLst>
            </a:custGeom>
            <a:solidFill>
              <a:srgbClr val="C0504D">
                <a:tint val="60000"/>
                <a:hueOff val="0"/>
                <a:satOff val="0"/>
                <a:lumOff val="0"/>
                <a:alphaOff val="0"/>
              </a:srgbClr>
            </a:solidFill>
            <a:ln>
              <a:noFill/>
            </a:ln>
            <a:effectLst/>
          </p:spPr>
          <p:txBody>
            <a:bodyPr spcFirstLastPara="0" vert="horz" wrap="square" lIns="0" tIns="151709" rIns="167974" bIns="151709" numCol="1" spcCol="1270" anchor="ctr" anchorCtr="0">
              <a:noAutofit/>
            </a:bodyPr>
            <a:lstStyle/>
            <a:p>
              <a:pPr marL="0" marR="0" lvl="0" indent="0" algn="ctr" defTabSz="622300" eaLnBrk="0" fontAlgn="base" latinLnBrk="0" hangingPunct="0">
                <a:lnSpc>
                  <a:spcPct val="90000"/>
                </a:lnSpc>
                <a:spcBef>
                  <a:spcPct val="0"/>
                </a:spcBef>
                <a:spcAft>
                  <a:spcPct val="35000"/>
                </a:spcAft>
                <a:buClrTx/>
                <a:buSzTx/>
                <a:buFontTx/>
                <a:buNone/>
                <a:tabLst/>
                <a:defRPr/>
              </a:pPr>
              <a:endParaRPr kumimoji="0" lang="en-US" sz="1050" b="0" i="0" u="none" strike="noStrike" kern="0" cap="none" spc="0" normalizeH="0" baseline="0" noProof="0" dirty="0">
                <a:ln>
                  <a:noFill/>
                </a:ln>
                <a:solidFill>
                  <a:prstClr val="black"/>
                </a:solidFill>
                <a:effectLst/>
                <a:uLnTx/>
                <a:uFillTx/>
                <a:latin typeface="Calibri"/>
                <a:ea typeface="+mn-ea"/>
                <a:cs typeface="+mn-cs"/>
              </a:endParaRPr>
            </a:p>
          </p:txBody>
        </p:sp>
      </p:grpSp>
      <p:grpSp>
        <p:nvGrpSpPr>
          <p:cNvPr id="15" name="Group 61"/>
          <p:cNvGrpSpPr/>
          <p:nvPr/>
        </p:nvGrpSpPr>
        <p:grpSpPr>
          <a:xfrm>
            <a:off x="1157903" y="2532345"/>
            <a:ext cx="8952614" cy="738664"/>
            <a:chOff x="-52354" y="5276334"/>
            <a:chExt cx="9004968" cy="738664"/>
          </a:xfrm>
        </p:grpSpPr>
        <p:sp>
          <p:nvSpPr>
            <p:cNvPr id="16" name="TextBox 15"/>
            <p:cNvSpPr txBox="1"/>
            <p:nvPr/>
          </p:nvSpPr>
          <p:spPr>
            <a:xfrm>
              <a:off x="1066463" y="5444712"/>
              <a:ext cx="1105786" cy="369332"/>
            </a:xfrm>
            <a:prstGeom prst="rect">
              <a:avLst/>
            </a:prstGeom>
            <a:solidFill>
              <a:sysClr val="window" lastClr="FFFFFF"/>
            </a:solidFill>
            <a:ln w="25400" cap="flat" cmpd="sng" algn="ctr">
              <a:solidFill>
                <a:srgbClr val="F79646"/>
              </a:solidFill>
              <a:prstDash val="solid"/>
            </a:ln>
            <a:effectLst/>
          </p:spPr>
          <p:txBody>
            <a:bodyPr wrap="square" rtlCol="0">
              <a:spAutoFit/>
            </a:bodyPr>
            <a:lstStyle/>
            <a:p>
              <a:pPr marL="0" marR="0" lvl="0" indent="0" algn="ctr" defTabSz="914400" eaLnBrk="0" fontAlgn="base" latinLnBrk="0" hangingPunct="0">
                <a:lnSpc>
                  <a:spcPct val="100000"/>
                </a:lnSpc>
                <a:spcBef>
                  <a:spcPct val="5000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a:ea typeface="+mn-ea"/>
                  <a:cs typeface="+mn-cs"/>
                </a:rPr>
                <a:t>PRM</a:t>
              </a:r>
            </a:p>
          </p:txBody>
        </p:sp>
        <p:sp>
          <p:nvSpPr>
            <p:cNvPr id="17" name="TextBox 16"/>
            <p:cNvSpPr txBox="1"/>
            <p:nvPr/>
          </p:nvSpPr>
          <p:spPr>
            <a:xfrm>
              <a:off x="4391384" y="5443271"/>
              <a:ext cx="1228037" cy="369332"/>
            </a:xfrm>
            <a:prstGeom prst="rect">
              <a:avLst/>
            </a:prstGeom>
            <a:solidFill>
              <a:sysClr val="window" lastClr="FFFFFF"/>
            </a:solidFill>
            <a:ln w="25400" cap="flat" cmpd="sng" algn="ctr">
              <a:solidFill>
                <a:srgbClr val="F79646"/>
              </a:solidFill>
              <a:prstDash val="solid"/>
            </a:ln>
            <a:effectLst/>
          </p:spPr>
          <p:txBody>
            <a:bodyPr wrap="square" rtlCol="0">
              <a:spAutoFit/>
            </a:bodyPr>
            <a:lstStyle/>
            <a:p>
              <a:pPr marL="0" marR="0" lvl="0" indent="0" algn="ctr" defTabSz="914400" eaLnBrk="0" fontAlgn="base" latinLnBrk="0" hangingPunct="0">
                <a:lnSpc>
                  <a:spcPct val="100000"/>
                </a:lnSpc>
                <a:spcBef>
                  <a:spcPct val="5000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a:ea typeface="+mn-ea"/>
                  <a:cs typeface="+mn-cs"/>
                </a:rPr>
                <a:t>SDTM</a:t>
              </a:r>
            </a:p>
          </p:txBody>
        </p:sp>
        <p:sp>
          <p:nvSpPr>
            <p:cNvPr id="18" name="TextBox 17"/>
            <p:cNvSpPr txBox="1"/>
            <p:nvPr/>
          </p:nvSpPr>
          <p:spPr>
            <a:xfrm>
              <a:off x="6146800" y="5452733"/>
              <a:ext cx="1111388" cy="369332"/>
            </a:xfrm>
            <a:prstGeom prst="rect">
              <a:avLst/>
            </a:prstGeom>
            <a:solidFill>
              <a:sysClr val="window" lastClr="FFFFFF"/>
            </a:solidFill>
            <a:ln w="25400" cap="flat" cmpd="sng" algn="ctr">
              <a:solidFill>
                <a:srgbClr val="F79646"/>
              </a:solidFill>
              <a:prstDash val="solid"/>
            </a:ln>
            <a:effectLst/>
          </p:spPr>
          <p:txBody>
            <a:bodyPr wrap="square" rtlCol="0">
              <a:spAutoFit/>
            </a:bodyPr>
            <a:lstStyle/>
            <a:p>
              <a:pPr marL="0" marR="0" lvl="0" indent="0" algn="ctr" defTabSz="914400" eaLnBrk="0" fontAlgn="base" latinLnBrk="0" hangingPunct="0">
                <a:lnSpc>
                  <a:spcPct val="100000"/>
                </a:lnSpc>
                <a:spcBef>
                  <a:spcPct val="5000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a:ea typeface="+mn-ea"/>
                  <a:cs typeface="+mn-cs"/>
                </a:rPr>
                <a:t>ADaM</a:t>
              </a:r>
            </a:p>
          </p:txBody>
        </p:sp>
        <p:sp>
          <p:nvSpPr>
            <p:cNvPr id="19" name="TextBox 18"/>
            <p:cNvSpPr txBox="1"/>
            <p:nvPr/>
          </p:nvSpPr>
          <p:spPr>
            <a:xfrm>
              <a:off x="7751134" y="5378302"/>
              <a:ext cx="1201480" cy="523220"/>
            </a:xfrm>
            <a:prstGeom prst="rect">
              <a:avLst/>
            </a:prstGeom>
            <a:solidFill>
              <a:sysClr val="window" lastClr="FFFFFF"/>
            </a:solidFill>
            <a:ln w="25400" cap="flat" cmpd="sng" algn="ctr">
              <a:solidFill>
                <a:srgbClr val="F79646"/>
              </a:solidFill>
              <a:prstDash val="solid"/>
            </a:ln>
            <a:effectLst/>
          </p:spPr>
          <p:txBody>
            <a:bodyPr wrap="square" rtlCol="0">
              <a:spAutoFit/>
            </a:bodyPr>
            <a:lstStyle/>
            <a:p>
              <a:pPr marL="0" marR="0" lvl="0" indent="0" algn="ctr" defTabSz="914400" eaLnBrk="0" fontAlgn="base" latinLnBrk="0" hangingPunct="0">
                <a:lnSpc>
                  <a:spcPct val="100000"/>
                </a:lnSpc>
                <a:spcBef>
                  <a:spcPct val="50000"/>
                </a:spcBef>
                <a:spcAft>
                  <a:spcPct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a:ea typeface="+mn-ea"/>
                  <a:cs typeface="+mn-cs"/>
                </a:rPr>
                <a:t>No  Standards</a:t>
              </a:r>
            </a:p>
          </p:txBody>
        </p:sp>
        <p:sp>
          <p:nvSpPr>
            <p:cNvPr id="20" name="TextBox 19"/>
            <p:cNvSpPr txBox="1"/>
            <p:nvPr/>
          </p:nvSpPr>
          <p:spPr>
            <a:xfrm>
              <a:off x="-52354" y="5276334"/>
              <a:ext cx="1000473" cy="738664"/>
            </a:xfrm>
            <a:prstGeom prst="rect">
              <a:avLst/>
            </a:prstGeom>
            <a:solidFill>
              <a:sysClr val="window" lastClr="FFFFFF"/>
            </a:solidFill>
            <a:ln w="25400" cap="flat" cmpd="sng" algn="ctr">
              <a:solidFill>
                <a:srgbClr val="F79646"/>
              </a:solidFill>
              <a:prstDash val="solid"/>
            </a:ln>
            <a:effectLst/>
          </p:spPr>
          <p:txBody>
            <a:bodyPr wrap="square" rtlCol="0">
              <a:spAutoFit/>
            </a:bodyPr>
            <a:lstStyle/>
            <a:p>
              <a:pPr marL="0" marR="0" lvl="0" indent="0" algn="ctr" defTabSz="914400" eaLnBrk="0" fontAlgn="base" latinLnBrk="0" hangingPunct="0">
                <a:lnSpc>
                  <a:spcPct val="100000"/>
                </a:lnSpc>
                <a:spcBef>
                  <a:spcPts val="0"/>
                </a:spcBef>
                <a:spcAft>
                  <a:spcPct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Garamond" panose="02020404030301010803" pitchFamily="18" charset="0"/>
                  <a:ea typeface="+mn-ea"/>
                  <a:cs typeface="+mn-cs"/>
                </a:rPr>
                <a:t>Industry</a:t>
              </a:r>
            </a:p>
            <a:p>
              <a:pPr marL="0" marR="0" lvl="0" indent="0" algn="ctr" defTabSz="914400" eaLnBrk="0" fontAlgn="base" latinLnBrk="0" hangingPunct="0">
                <a:lnSpc>
                  <a:spcPct val="100000"/>
                </a:lnSpc>
                <a:spcBef>
                  <a:spcPts val="0"/>
                </a:spcBef>
                <a:spcAft>
                  <a:spcPct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Garamond" panose="02020404030301010803" pitchFamily="18" charset="0"/>
                  <a:ea typeface="+mn-ea"/>
                  <a:cs typeface="+mn-cs"/>
                </a:rPr>
                <a:t>Standards</a:t>
              </a:r>
            </a:p>
            <a:p>
              <a:pPr marL="0" marR="0" lvl="0" indent="0" algn="ctr" defTabSz="914400" eaLnBrk="0" fontAlgn="base" latinLnBrk="0" hangingPunct="0">
                <a:lnSpc>
                  <a:spcPct val="100000"/>
                </a:lnSpc>
                <a:spcBef>
                  <a:spcPts val="0"/>
                </a:spcBef>
                <a:spcAft>
                  <a:spcPct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Garamond" panose="02020404030301010803" pitchFamily="18" charset="0"/>
                  <a:ea typeface="+mn-ea"/>
                  <a:cs typeface="+mn-cs"/>
                </a:rPr>
                <a:t>Alignment</a:t>
              </a:r>
            </a:p>
          </p:txBody>
        </p:sp>
        <p:sp>
          <p:nvSpPr>
            <p:cNvPr id="21" name="TextBox 20"/>
            <p:cNvSpPr txBox="1"/>
            <p:nvPr/>
          </p:nvSpPr>
          <p:spPr>
            <a:xfrm>
              <a:off x="2790838" y="5461000"/>
              <a:ext cx="1105784" cy="369332"/>
            </a:xfrm>
            <a:prstGeom prst="rect">
              <a:avLst/>
            </a:prstGeom>
            <a:solidFill>
              <a:sysClr val="window" lastClr="FFFFFF"/>
            </a:solidFill>
            <a:ln w="25400" cap="flat" cmpd="sng" algn="ctr">
              <a:solidFill>
                <a:srgbClr val="F79646"/>
              </a:solidFill>
              <a:prstDash val="solid"/>
            </a:ln>
            <a:effectLst/>
          </p:spPr>
          <p:txBody>
            <a:bodyPr wrap="square" rtlCol="0">
              <a:spAutoFit/>
            </a:bodyPr>
            <a:lstStyle/>
            <a:p>
              <a:pPr marL="0" marR="0" lvl="0" indent="0" algn="ctr" defTabSz="914400" eaLnBrk="0" fontAlgn="base" latinLnBrk="0" hangingPunct="0">
                <a:lnSpc>
                  <a:spcPct val="100000"/>
                </a:lnSpc>
                <a:spcBef>
                  <a:spcPct val="5000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a:ea typeface="+mn-ea"/>
                  <a:cs typeface="+mn-cs"/>
                </a:rPr>
                <a:t>CDASH</a:t>
              </a:r>
            </a:p>
          </p:txBody>
        </p:sp>
      </p:grpSp>
      <p:sp>
        <p:nvSpPr>
          <p:cNvPr id="30" name="Oval 29"/>
          <p:cNvSpPr/>
          <p:nvPr/>
        </p:nvSpPr>
        <p:spPr>
          <a:xfrm>
            <a:off x="8726941" y="2430846"/>
            <a:ext cx="1572656" cy="1003445"/>
          </a:xfrm>
          <a:prstGeom prst="ellipse">
            <a:avLst/>
          </a:prstGeom>
          <a:no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000" b="0" i="0" u="none" strike="noStrike" kern="1200" cap="none" spc="0" normalizeH="0" baseline="0" noProof="0">
              <a:ln>
                <a:noFill/>
              </a:ln>
              <a:solidFill>
                <a:prstClr val="white"/>
              </a:solidFill>
              <a:effectLst/>
              <a:uLnTx/>
              <a:uFillTx/>
              <a:latin typeface="Calibri"/>
              <a:ea typeface="+mn-ea"/>
              <a:cs typeface="+mn-cs"/>
            </a:endParaRPr>
          </a:p>
        </p:txBody>
      </p:sp>
      <p:sp>
        <p:nvSpPr>
          <p:cNvPr id="3" name="TextBox 2">
            <a:extLst>
              <a:ext uri="{FF2B5EF4-FFF2-40B4-BE49-F238E27FC236}">
                <a16:creationId xmlns:a16="http://schemas.microsoft.com/office/drawing/2014/main" id="{AB2E792D-6615-4BCF-9059-3D850AFBAFD3}"/>
              </a:ext>
            </a:extLst>
          </p:cNvPr>
          <p:cNvSpPr txBox="1"/>
          <p:nvPr/>
        </p:nvSpPr>
        <p:spPr>
          <a:xfrm>
            <a:off x="1157903" y="3907520"/>
            <a:ext cx="9045463" cy="1569660"/>
          </a:xfrm>
          <a:prstGeom prst="rect">
            <a:avLst/>
          </a:prstGeom>
          <a:noFill/>
        </p:spPr>
        <p:txBody>
          <a:bodyPr wrap="square" rtlCol="0">
            <a:spAutoFit/>
          </a:bodyPr>
          <a:lstStyle/>
          <a:p>
            <a:r>
              <a:rPr lang="en-US" altLang="en-US" sz="2400" dirty="0"/>
              <a:t>PRM = Protocol Representation Model </a:t>
            </a:r>
          </a:p>
          <a:p>
            <a:r>
              <a:rPr lang="en-US" altLang="en-US" sz="2400" dirty="0"/>
              <a:t>CDASH = Clinical Data Acquisition Standards Harmonization </a:t>
            </a:r>
            <a:br>
              <a:rPr lang="en-US" altLang="en-US" sz="2400" dirty="0"/>
            </a:br>
            <a:r>
              <a:rPr lang="en-US" altLang="en-US" sz="2400" dirty="0"/>
              <a:t>SDTM = Study Data Tabulation Model</a:t>
            </a:r>
          </a:p>
          <a:p>
            <a:r>
              <a:rPr lang="en-US" altLang="en-US" sz="2400" dirty="0"/>
              <a:t>ADaM = Analysis Data Model</a:t>
            </a:r>
            <a:endParaRPr lang="en-US" sz="2400" dirty="0"/>
          </a:p>
        </p:txBody>
      </p:sp>
    </p:spTree>
    <p:extLst>
      <p:ext uri="{BB962C8B-B14F-4D97-AF65-F5344CB8AC3E}">
        <p14:creationId xmlns:p14="http://schemas.microsoft.com/office/powerpoint/2010/main" val="243390725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ADW - Planned Deliverables</a:t>
            </a:r>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3546260702"/>
              </p:ext>
            </p:extLst>
          </p:nvPr>
        </p:nvGraphicFramePr>
        <p:xfrm>
          <a:off x="1182651" y="1041460"/>
          <a:ext cx="8691111" cy="4450080"/>
        </p:xfrm>
        <a:graphic>
          <a:graphicData uri="http://schemas.openxmlformats.org/drawingml/2006/table">
            <a:tbl>
              <a:tblPr firstRow="1" bandRow="1">
                <a:tableStyleId>{5C22544A-7EE6-4342-B048-85BDC9FD1C3A}</a:tableStyleId>
              </a:tblPr>
              <a:tblGrid>
                <a:gridCol w="6285191">
                  <a:extLst>
                    <a:ext uri="{9D8B030D-6E8A-4147-A177-3AD203B41FA5}">
                      <a16:colId xmlns:a16="http://schemas.microsoft.com/office/drawing/2014/main" val="346848635"/>
                    </a:ext>
                  </a:extLst>
                </a:gridCol>
                <a:gridCol w="2405920">
                  <a:extLst>
                    <a:ext uri="{9D8B030D-6E8A-4147-A177-3AD203B41FA5}">
                      <a16:colId xmlns:a16="http://schemas.microsoft.com/office/drawing/2014/main" val="1255019302"/>
                    </a:ext>
                  </a:extLst>
                </a:gridCol>
              </a:tblGrid>
              <a:tr h="370840">
                <a:tc>
                  <a:txBody>
                    <a:bodyPr/>
                    <a:lstStyle/>
                    <a:p>
                      <a:r>
                        <a:rPr lang="en-US" dirty="0"/>
                        <a:t>White Paper</a:t>
                      </a:r>
                    </a:p>
                  </a:txBody>
                  <a:tcPr/>
                </a:tc>
                <a:tc>
                  <a:txBody>
                    <a:bodyPr/>
                    <a:lstStyle/>
                    <a:p>
                      <a:r>
                        <a:rPr lang="en-US" dirty="0"/>
                        <a:t>Public</a:t>
                      </a:r>
                      <a:r>
                        <a:rPr lang="en-US" baseline="0" dirty="0"/>
                        <a:t> Review Target</a:t>
                      </a:r>
                      <a:endParaRPr lang="en-US" dirty="0"/>
                    </a:p>
                  </a:txBody>
                  <a:tcPr/>
                </a:tc>
                <a:extLst>
                  <a:ext uri="{0D108BD9-81ED-4DB2-BD59-A6C34878D82A}">
                    <a16:rowId xmlns:a16="http://schemas.microsoft.com/office/drawing/2014/main" val="1958614486"/>
                  </a:ext>
                </a:extLst>
              </a:tr>
              <a:tr h="370840">
                <a:tc>
                  <a:txBody>
                    <a:bodyPr/>
                    <a:lstStyle/>
                    <a:p>
                      <a:r>
                        <a:rPr lang="en-US" dirty="0"/>
                        <a:t>ADW style guide</a:t>
                      </a:r>
                    </a:p>
                  </a:txBody>
                  <a:tcPr/>
                </a:tc>
                <a:tc>
                  <a:txBody>
                    <a:bodyPr/>
                    <a:lstStyle/>
                    <a:p>
                      <a:r>
                        <a:rPr lang="en-US" dirty="0"/>
                        <a:t>NA</a:t>
                      </a:r>
                    </a:p>
                  </a:txBody>
                  <a:tcPr/>
                </a:tc>
                <a:extLst>
                  <a:ext uri="{0D108BD9-81ED-4DB2-BD59-A6C34878D82A}">
                    <a16:rowId xmlns:a16="http://schemas.microsoft.com/office/drawing/2014/main" val="3350978327"/>
                  </a:ext>
                </a:extLst>
              </a:tr>
              <a:tr h="370840">
                <a:tc>
                  <a:txBody>
                    <a:bodyPr/>
                    <a:lstStyle/>
                    <a:p>
                      <a:r>
                        <a:rPr lang="en-US" dirty="0"/>
                        <a:t>General</a:t>
                      </a:r>
                      <a:r>
                        <a:rPr lang="en-US" baseline="0" dirty="0"/>
                        <a:t> output tips and considerations</a:t>
                      </a:r>
                      <a:endParaRPr lang="en-US" dirty="0"/>
                    </a:p>
                  </a:txBody>
                  <a:tcPr/>
                </a:tc>
                <a:tc>
                  <a:txBody>
                    <a:bodyPr/>
                    <a:lstStyle/>
                    <a:p>
                      <a:r>
                        <a:rPr lang="en-US" dirty="0"/>
                        <a:t>Q3</a:t>
                      </a:r>
                      <a:r>
                        <a:rPr lang="en-US" baseline="0" dirty="0"/>
                        <a:t> </a:t>
                      </a:r>
                      <a:r>
                        <a:rPr lang="en-US" dirty="0"/>
                        <a:t>2019</a:t>
                      </a:r>
                    </a:p>
                  </a:txBody>
                  <a:tcPr/>
                </a:tc>
                <a:extLst>
                  <a:ext uri="{0D108BD9-81ED-4DB2-BD59-A6C34878D82A}">
                    <a16:rowId xmlns:a16="http://schemas.microsoft.com/office/drawing/2014/main" val="1878754795"/>
                  </a:ext>
                </a:extLst>
              </a:tr>
              <a:tr h="370840">
                <a:tc>
                  <a:txBody>
                    <a:bodyPr/>
                    <a:lstStyle/>
                    <a:p>
                      <a:r>
                        <a:rPr lang="en-US" dirty="0"/>
                        <a:t>Safet</a:t>
                      </a:r>
                      <a:r>
                        <a:rPr lang="en-US" baseline="0" dirty="0"/>
                        <a:t>y topics of interest</a:t>
                      </a:r>
                      <a:endParaRPr lang="en-US" dirty="0"/>
                    </a:p>
                  </a:txBody>
                  <a:tcPr/>
                </a:tc>
                <a:tc>
                  <a:txBody>
                    <a:bodyPr/>
                    <a:lstStyle/>
                    <a:p>
                      <a:r>
                        <a:rPr lang="en-US" dirty="0"/>
                        <a:t>Q3</a:t>
                      </a:r>
                      <a:r>
                        <a:rPr lang="en-US" baseline="0" dirty="0"/>
                        <a:t> 2019</a:t>
                      </a:r>
                      <a:endParaRPr lang="en-US" dirty="0"/>
                    </a:p>
                  </a:txBody>
                  <a:tcPr/>
                </a:tc>
                <a:extLst>
                  <a:ext uri="{0D108BD9-81ED-4DB2-BD59-A6C34878D82A}">
                    <a16:rowId xmlns:a16="http://schemas.microsoft.com/office/drawing/2014/main" val="2183554438"/>
                  </a:ext>
                </a:extLst>
              </a:tr>
              <a:tr h="370840">
                <a:tc>
                  <a:txBody>
                    <a:bodyPr/>
                    <a:lstStyle/>
                    <a:p>
                      <a:r>
                        <a:rPr lang="en-US" dirty="0"/>
                        <a:t>Labs </a:t>
                      </a:r>
                    </a:p>
                  </a:txBody>
                  <a:tcPr/>
                </a:tc>
                <a:tc>
                  <a:txBody>
                    <a:bodyPr/>
                    <a:lstStyle/>
                    <a:p>
                      <a:r>
                        <a:rPr lang="en-US" dirty="0"/>
                        <a:t>Q3 2019</a:t>
                      </a:r>
                    </a:p>
                  </a:txBody>
                  <a:tcPr/>
                </a:tc>
                <a:extLst>
                  <a:ext uri="{0D108BD9-81ED-4DB2-BD59-A6C34878D82A}">
                    <a16:rowId xmlns:a16="http://schemas.microsoft.com/office/drawing/2014/main" val="994413744"/>
                  </a:ext>
                </a:extLst>
              </a:tr>
              <a:tr h="370840">
                <a:tc>
                  <a:txBody>
                    <a:bodyPr/>
                    <a:lstStyle/>
                    <a:p>
                      <a:r>
                        <a:rPr lang="en-US" dirty="0"/>
                        <a:t>Vitals</a:t>
                      </a:r>
                    </a:p>
                  </a:txBody>
                  <a:tcPr/>
                </a:tc>
                <a:tc>
                  <a:txBody>
                    <a:bodyPr/>
                    <a:lstStyle/>
                    <a:p>
                      <a:r>
                        <a:rPr lang="en-US" dirty="0"/>
                        <a:t>Q4 2019</a:t>
                      </a:r>
                    </a:p>
                  </a:txBody>
                  <a:tcPr/>
                </a:tc>
                <a:extLst>
                  <a:ext uri="{0D108BD9-81ED-4DB2-BD59-A6C34878D82A}">
                    <a16:rowId xmlns:a16="http://schemas.microsoft.com/office/drawing/2014/main" val="3528110198"/>
                  </a:ext>
                </a:extLst>
              </a:tr>
              <a:tr h="370840">
                <a:tc>
                  <a:txBody>
                    <a:bodyPr/>
                    <a:lstStyle/>
                    <a:p>
                      <a:r>
                        <a:rPr lang="en-US" dirty="0"/>
                        <a:t>Questionnaires</a:t>
                      </a:r>
                    </a:p>
                  </a:txBody>
                  <a:tcPr/>
                </a:tc>
                <a:tc>
                  <a:txBody>
                    <a:bodyPr/>
                    <a:lstStyle/>
                    <a:p>
                      <a:r>
                        <a:rPr lang="en-US" dirty="0"/>
                        <a:t>Q4 2019</a:t>
                      </a:r>
                    </a:p>
                  </a:txBody>
                  <a:tcPr/>
                </a:tc>
                <a:extLst>
                  <a:ext uri="{0D108BD9-81ED-4DB2-BD59-A6C34878D82A}">
                    <a16:rowId xmlns:a16="http://schemas.microsoft.com/office/drawing/2014/main" val="3813833073"/>
                  </a:ext>
                </a:extLst>
              </a:tr>
              <a:tr h="370840">
                <a:tc>
                  <a:txBody>
                    <a:bodyPr/>
                    <a:lstStyle/>
                    <a:p>
                      <a:r>
                        <a:rPr lang="en-US" dirty="0"/>
                        <a:t>Hepatotoxicity</a:t>
                      </a:r>
                    </a:p>
                  </a:txBody>
                  <a:tcPr/>
                </a:tc>
                <a:tc>
                  <a:txBody>
                    <a:bodyPr/>
                    <a:lstStyle/>
                    <a:p>
                      <a:r>
                        <a:rPr lang="en-US" dirty="0"/>
                        <a:t>Q4 2019</a:t>
                      </a:r>
                    </a:p>
                  </a:txBody>
                  <a:tcPr/>
                </a:tc>
                <a:extLst>
                  <a:ext uri="{0D108BD9-81ED-4DB2-BD59-A6C34878D82A}">
                    <a16:rowId xmlns:a16="http://schemas.microsoft.com/office/drawing/2014/main" val="2621639114"/>
                  </a:ext>
                </a:extLst>
              </a:tr>
              <a:tr h="370840">
                <a:tc>
                  <a:txBody>
                    <a:bodyPr/>
                    <a:lstStyle/>
                    <a:p>
                      <a:r>
                        <a:rPr lang="en-US" dirty="0"/>
                        <a:t>Listings in CSRs and submissions</a:t>
                      </a:r>
                    </a:p>
                  </a:txBody>
                  <a:tcPr/>
                </a:tc>
                <a:tc>
                  <a:txBody>
                    <a:bodyPr/>
                    <a:lstStyle/>
                    <a:p>
                      <a:r>
                        <a:rPr lang="en-US" dirty="0"/>
                        <a:t>Q1 2020</a:t>
                      </a:r>
                    </a:p>
                  </a:txBody>
                  <a:tcPr/>
                </a:tc>
                <a:extLst>
                  <a:ext uri="{0D108BD9-81ED-4DB2-BD59-A6C34878D82A}">
                    <a16:rowId xmlns:a16="http://schemas.microsoft.com/office/drawing/2014/main" val="1001261942"/>
                  </a:ext>
                </a:extLst>
              </a:tr>
              <a:tr h="370840">
                <a:tc>
                  <a:txBody>
                    <a:bodyPr/>
                    <a:lstStyle/>
                    <a:p>
                      <a:r>
                        <a:rPr lang="en-US" dirty="0"/>
                        <a:t>Treatment emergent definitions</a:t>
                      </a:r>
                    </a:p>
                  </a:txBody>
                  <a:tcPr/>
                </a:tc>
                <a:tc>
                  <a:txBody>
                    <a:bodyPr/>
                    <a:lstStyle/>
                    <a:p>
                      <a:r>
                        <a:rPr lang="en-US" dirty="0"/>
                        <a:t>Q1 2020</a:t>
                      </a:r>
                    </a:p>
                  </a:txBody>
                  <a:tcPr/>
                </a:tc>
                <a:extLst>
                  <a:ext uri="{0D108BD9-81ED-4DB2-BD59-A6C34878D82A}">
                    <a16:rowId xmlns:a16="http://schemas.microsoft.com/office/drawing/2014/main" val="3670982523"/>
                  </a:ext>
                </a:extLst>
              </a:tr>
              <a:tr h="370840">
                <a:tc>
                  <a:txBody>
                    <a:bodyPr/>
                    <a:lstStyle/>
                    <a:p>
                      <a:r>
                        <a:rPr lang="en-US" dirty="0"/>
                        <a:t>Interactive displays for clinical safety data</a:t>
                      </a:r>
                    </a:p>
                  </a:txBody>
                  <a:tcPr/>
                </a:tc>
                <a:tc>
                  <a:txBody>
                    <a:bodyPr/>
                    <a:lstStyle/>
                    <a:p>
                      <a:r>
                        <a:rPr lang="en-US" dirty="0"/>
                        <a:t>Q2 2020</a:t>
                      </a:r>
                    </a:p>
                  </a:txBody>
                  <a:tcPr/>
                </a:tc>
                <a:extLst>
                  <a:ext uri="{0D108BD9-81ED-4DB2-BD59-A6C34878D82A}">
                    <a16:rowId xmlns:a16="http://schemas.microsoft.com/office/drawing/2014/main" val="2214749466"/>
                  </a:ext>
                </a:extLst>
              </a:tr>
              <a:tr h="370840">
                <a:tc>
                  <a:txBody>
                    <a:bodyPr/>
                    <a:lstStyle/>
                    <a:p>
                      <a:r>
                        <a:rPr lang="en-US" dirty="0"/>
                        <a:t>ECGs</a:t>
                      </a:r>
                    </a:p>
                  </a:txBody>
                  <a:tcPr/>
                </a:tc>
                <a:tc>
                  <a:txBody>
                    <a:bodyPr/>
                    <a:lstStyle/>
                    <a:p>
                      <a:r>
                        <a:rPr lang="en-US" dirty="0"/>
                        <a:t>Q3 2020</a:t>
                      </a:r>
                    </a:p>
                  </a:txBody>
                  <a:tcPr/>
                </a:tc>
                <a:extLst>
                  <a:ext uri="{0D108BD9-81ED-4DB2-BD59-A6C34878D82A}">
                    <a16:rowId xmlns:a16="http://schemas.microsoft.com/office/drawing/2014/main" val="898314635"/>
                  </a:ext>
                </a:extLst>
              </a:tr>
            </a:tbl>
          </a:graphicData>
        </a:graphic>
      </p:graphicFrame>
    </p:spTree>
    <p:extLst>
      <p:ext uri="{BB962C8B-B14F-4D97-AF65-F5344CB8AC3E}">
        <p14:creationId xmlns:p14="http://schemas.microsoft.com/office/powerpoint/2010/main" val="290951615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744703"/>
          </a:xfrm>
          <a:prstGeom prst="rect">
            <a:avLst/>
          </a:prstGeom>
        </p:spPr>
        <p:txBody>
          <a:bodyPr/>
          <a:lstStyle/>
          <a:p>
            <a:pPr algn="l"/>
            <a:r>
              <a:rPr lang="en-US" sz="3600" b="1" dirty="0">
                <a:solidFill>
                  <a:srgbClr val="663F64"/>
                </a:solidFill>
                <a:latin typeface="Helvetica Neue"/>
                <a:cs typeface="Helvetica Neue"/>
              </a:rPr>
              <a:t>ADR Evolution</a:t>
            </a:r>
          </a:p>
        </p:txBody>
      </p:sp>
      <p:sp>
        <p:nvSpPr>
          <p:cNvPr id="3" name="Content Placeholder 2"/>
          <p:cNvSpPr>
            <a:spLocks noGrp="1"/>
          </p:cNvSpPr>
          <p:nvPr>
            <p:ph idx="4294967295"/>
          </p:nvPr>
        </p:nvSpPr>
        <p:spPr>
          <a:xfrm>
            <a:off x="283290" y="1164976"/>
            <a:ext cx="10781117" cy="4115683"/>
          </a:xfrm>
          <a:prstGeom prst="rect">
            <a:avLst/>
          </a:prstGeom>
        </p:spPr>
        <p:txBody>
          <a:bodyPr/>
          <a:lstStyle/>
          <a:p>
            <a:r>
              <a:rPr lang="en-US" sz="1600" dirty="0">
                <a:latin typeface="Helvetica Neue"/>
                <a:hlinkClick r:id="rId3"/>
              </a:rPr>
              <a:t>1994 ICH E2A</a:t>
            </a:r>
            <a:r>
              <a:rPr lang="en-US" sz="1600" dirty="0">
                <a:latin typeface="Helvetica Neue"/>
              </a:rPr>
              <a:t>: In the pre-approval clinical experience with a new medicinal product or its new usages, particularly as the therapeutic dose(s) may not be established: all noxious and unintended responses to a medicinal product related to any dose should be considered adverse drug reactions. The phrase "responses to a medicinal products" means that a causal relationship between a medicinal product and an adverse event is at least a reasonable possibility, i.e., the relationship cannot be ruled out. </a:t>
            </a:r>
          </a:p>
          <a:p>
            <a:r>
              <a:rPr lang="en-US" sz="1600" dirty="0">
                <a:latin typeface="Helvetica Neue"/>
              </a:rPr>
              <a:t>1995+ CIOMS III and V: Avoid including events, especially minor events, that have had no well-established relationship to therapy. As previously noted, the primary focus of the CCSI should be the description of </a:t>
            </a:r>
            <a:r>
              <a:rPr lang="en-US" sz="1600" b="1" dirty="0">
                <a:latin typeface="Helvetica Neue"/>
              </a:rPr>
              <a:t>adverse reactions. </a:t>
            </a:r>
            <a:r>
              <a:rPr lang="en-US" sz="1600" dirty="0">
                <a:latin typeface="Helvetica Neue"/>
              </a:rPr>
              <a:t>However, the Working Group felt that it could be useful to include a tabulation of the most frequently reported </a:t>
            </a:r>
            <a:r>
              <a:rPr lang="en-US" sz="1600" b="1" dirty="0">
                <a:latin typeface="Helvetica Neue"/>
              </a:rPr>
              <a:t>adverse events </a:t>
            </a:r>
            <a:r>
              <a:rPr lang="en-US" sz="1600" dirty="0">
                <a:latin typeface="Helvetica Neue"/>
              </a:rPr>
              <a:t>by drug compared with placebo.</a:t>
            </a:r>
          </a:p>
          <a:p>
            <a:r>
              <a:rPr lang="en-US" sz="1600" dirty="0">
                <a:latin typeface="Helvetica Neue"/>
                <a:hlinkClick r:id="rId4"/>
              </a:rPr>
              <a:t>2006 FDA ADR Guidance</a:t>
            </a:r>
            <a:r>
              <a:rPr lang="en-US" sz="1600" dirty="0">
                <a:latin typeface="Helvetica Neue"/>
              </a:rPr>
              <a:t>: For purposes of prescription drug labeling and this guidance, an adverse reaction is an undesirable effect, reasonably associated with the use of a drug, that may occur as part of the pharmacological action of the drug or may be unpredictable in its occurrence. This definition does not include all adverse events observed during use of a drug, only those for which there is some basis to believe there is a causal relationship between the drug and the occurrence of the adverse event.</a:t>
            </a:r>
          </a:p>
          <a:p>
            <a:endParaRPr lang="en-US" sz="1600" dirty="0">
              <a:latin typeface="Helvetica Neue"/>
            </a:endParaRPr>
          </a:p>
        </p:txBody>
      </p:sp>
    </p:spTree>
    <p:extLst>
      <p:ext uri="{BB962C8B-B14F-4D97-AF65-F5344CB8AC3E}">
        <p14:creationId xmlns:p14="http://schemas.microsoft.com/office/powerpoint/2010/main" val="134656397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744703"/>
          </a:xfrm>
          <a:prstGeom prst="rect">
            <a:avLst/>
          </a:prstGeom>
        </p:spPr>
        <p:txBody>
          <a:bodyPr/>
          <a:lstStyle/>
          <a:p>
            <a:pPr algn="l"/>
            <a:r>
              <a:rPr lang="en-US" sz="3600" b="1" dirty="0">
                <a:solidFill>
                  <a:srgbClr val="663F64"/>
                </a:solidFill>
                <a:latin typeface="Helvetica Neue"/>
                <a:cs typeface="Helvetica Neue"/>
              </a:rPr>
              <a:t>ADR Evolution </a:t>
            </a:r>
            <a:r>
              <a:rPr lang="en-US" sz="3600" b="1">
                <a:solidFill>
                  <a:srgbClr val="663F64"/>
                </a:solidFill>
                <a:latin typeface="Helvetica Neue"/>
                <a:cs typeface="Helvetica Neue"/>
              </a:rPr>
              <a:t>(continued)</a:t>
            </a:r>
            <a:endParaRPr lang="en-US" sz="3600" b="1" dirty="0">
              <a:solidFill>
                <a:srgbClr val="663F64"/>
              </a:solidFill>
              <a:latin typeface="Helvetica Neue"/>
              <a:cs typeface="Helvetica Neue"/>
            </a:endParaRPr>
          </a:p>
        </p:txBody>
      </p:sp>
      <p:sp>
        <p:nvSpPr>
          <p:cNvPr id="3" name="Content Placeholder 2"/>
          <p:cNvSpPr>
            <a:spLocks noGrp="1"/>
          </p:cNvSpPr>
          <p:nvPr>
            <p:ph idx="4294967295"/>
          </p:nvPr>
        </p:nvSpPr>
        <p:spPr>
          <a:xfrm>
            <a:off x="283290" y="1164976"/>
            <a:ext cx="10781117" cy="4115683"/>
          </a:xfrm>
          <a:prstGeom prst="rect">
            <a:avLst/>
          </a:prstGeom>
        </p:spPr>
        <p:txBody>
          <a:bodyPr/>
          <a:lstStyle/>
          <a:p>
            <a:r>
              <a:rPr lang="en-US" sz="1600" dirty="0">
                <a:latin typeface="Helvetica Neue"/>
                <a:hlinkClick r:id="rId3"/>
              </a:rPr>
              <a:t>2010 FDA Clinical Review Template</a:t>
            </a:r>
            <a:r>
              <a:rPr lang="en-US" sz="1600" dirty="0">
                <a:latin typeface="Helvetica Neue"/>
              </a:rPr>
              <a:t>: Adverse reaction refers to an undesirable effect, reasonably associated with the use of a drug, that may occur as part of the pharmacological action of the drug or may be unpredictable in its occurrence. This term does not include all adverse events observed during or after use of a drug, only those for which there is some basis to believe there is a causal relationship between the drug and the occurrence of the adverse event.</a:t>
            </a:r>
          </a:p>
          <a:p>
            <a:r>
              <a:rPr lang="en-US" sz="1600" dirty="0">
                <a:latin typeface="Helvetica Neue"/>
                <a:hlinkClick r:id="rId4"/>
              </a:rPr>
              <a:t>2012 FDA guidance on safety reporting requirements</a:t>
            </a:r>
            <a:r>
              <a:rPr lang="en-US" sz="1600" dirty="0">
                <a:latin typeface="Helvetica Neue"/>
              </a:rPr>
              <a:t>: An adverse reaction means any adverse event caused by a drug. Adverse reactions are a subset of all suspected adverse reactions where there is reason to conclude that the drug caused the event.</a:t>
            </a:r>
          </a:p>
          <a:p>
            <a:r>
              <a:rPr lang="en-US" sz="1600" dirty="0">
                <a:latin typeface="Helvetica Neue"/>
                <a:hlinkClick r:id="rId5"/>
              </a:rPr>
              <a:t>2017 </a:t>
            </a:r>
            <a:r>
              <a:rPr lang="en-US" sz="1600" dirty="0" err="1">
                <a:latin typeface="Helvetica Neue"/>
                <a:hlinkClick r:id="rId5"/>
              </a:rPr>
              <a:t>PhUSE</a:t>
            </a:r>
            <a:r>
              <a:rPr lang="en-US" sz="1600" dirty="0">
                <a:latin typeface="Helvetica Neue"/>
                <a:hlinkClick r:id="rId5"/>
              </a:rPr>
              <a:t> AE white paper</a:t>
            </a:r>
            <a:r>
              <a:rPr lang="en-US" sz="1600" dirty="0">
                <a:latin typeface="Helvetica Neue"/>
              </a:rPr>
              <a:t>: An undesirable effect, reasonably likely to be caused by a study drug and it may occur as part of the pharmacological action of the study drug or may be unpredictable in its occurrence. </a:t>
            </a:r>
          </a:p>
          <a:p>
            <a:endParaRPr lang="en-US" sz="1600" dirty="0">
              <a:latin typeface="Helvetica Neue"/>
            </a:endParaRPr>
          </a:p>
          <a:p>
            <a:endParaRPr lang="en-US" sz="1600" dirty="0">
              <a:latin typeface="Helvetica Neue"/>
            </a:endParaRPr>
          </a:p>
        </p:txBody>
      </p:sp>
    </p:spTree>
    <p:extLst>
      <p:ext uri="{BB962C8B-B14F-4D97-AF65-F5344CB8AC3E}">
        <p14:creationId xmlns:p14="http://schemas.microsoft.com/office/powerpoint/2010/main" val="50377080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Adverse Events - FAQs</a:t>
            </a:r>
          </a:p>
        </p:txBody>
      </p:sp>
      <p:sp>
        <p:nvSpPr>
          <p:cNvPr id="3" name="Content Placeholder 2"/>
          <p:cNvSpPr>
            <a:spLocks noGrp="1"/>
          </p:cNvSpPr>
          <p:nvPr>
            <p:ph idx="4294967295"/>
          </p:nvPr>
        </p:nvSpPr>
        <p:spPr>
          <a:xfrm>
            <a:off x="283290" y="1164977"/>
            <a:ext cx="10781117" cy="4033556"/>
          </a:xfrm>
          <a:prstGeom prst="rect">
            <a:avLst/>
          </a:prstGeom>
        </p:spPr>
        <p:txBody>
          <a:bodyPr/>
          <a:lstStyle/>
          <a:p>
            <a:r>
              <a:rPr lang="en-US" sz="2400" dirty="0">
                <a:latin typeface="Helvetica Neue"/>
              </a:rPr>
              <a:t>Why does the table with maximum severities not have confidence intervals for the mild and moderate rows?</a:t>
            </a:r>
          </a:p>
          <a:p>
            <a:pPr lvl="1"/>
            <a:r>
              <a:rPr lang="en-US" sz="2400" dirty="0">
                <a:latin typeface="Helvetica Neue"/>
              </a:rPr>
              <a:t>Relates to the primary purpose of the table – checks that we don’t miss a signal if we focus on the more severe events</a:t>
            </a:r>
          </a:p>
          <a:p>
            <a:pPr lvl="1"/>
            <a:r>
              <a:rPr lang="en-US" sz="2400" dirty="0">
                <a:latin typeface="Helvetica Neue"/>
              </a:rPr>
              <a:t>Comparing percentages between treatments of exactly mild and exactly moderate are not generally clinically useful comparisons</a:t>
            </a:r>
            <a:endParaRPr lang="en-US" sz="2000" dirty="0">
              <a:latin typeface="Helvetica Neue"/>
            </a:endParaRPr>
          </a:p>
        </p:txBody>
      </p:sp>
    </p:spTree>
    <p:extLst>
      <p:ext uri="{BB962C8B-B14F-4D97-AF65-F5344CB8AC3E}">
        <p14:creationId xmlns:p14="http://schemas.microsoft.com/office/powerpoint/2010/main" val="313586170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Adverse Events - FAQs</a:t>
            </a:r>
          </a:p>
        </p:txBody>
      </p:sp>
      <p:sp>
        <p:nvSpPr>
          <p:cNvPr id="3" name="Content Placeholder 2"/>
          <p:cNvSpPr>
            <a:spLocks noGrp="1"/>
          </p:cNvSpPr>
          <p:nvPr>
            <p:ph idx="4294967295"/>
          </p:nvPr>
        </p:nvSpPr>
        <p:spPr>
          <a:xfrm>
            <a:off x="283290" y="1164977"/>
            <a:ext cx="10781117" cy="4033556"/>
          </a:xfrm>
          <a:prstGeom prst="rect">
            <a:avLst/>
          </a:prstGeom>
        </p:spPr>
        <p:txBody>
          <a:bodyPr/>
          <a:lstStyle/>
          <a:p>
            <a:r>
              <a:rPr lang="en-US" dirty="0">
                <a:latin typeface="Helvetica Neue"/>
              </a:rPr>
              <a:t>Why do you recommend 2 ways of sorting for TEAEs, but not SAEs and AEs leading to study treatment discontinuation?</a:t>
            </a:r>
          </a:p>
          <a:p>
            <a:pPr lvl="1"/>
            <a:r>
              <a:rPr lang="en-US" dirty="0">
                <a:latin typeface="Helvetica Neue"/>
              </a:rPr>
              <a:t>Trying to balance right-sizing TFL volume and value the extra TFL brings</a:t>
            </a:r>
          </a:p>
          <a:p>
            <a:pPr lvl="1"/>
            <a:r>
              <a:rPr lang="en-US" dirty="0">
                <a:latin typeface="Helvetica Neue"/>
              </a:rPr>
              <a:t>The TEAE list is usually quite long, so benefits more for 2 ways of sorting</a:t>
            </a:r>
          </a:p>
        </p:txBody>
      </p:sp>
    </p:spTree>
    <p:extLst>
      <p:ext uri="{BB962C8B-B14F-4D97-AF65-F5344CB8AC3E}">
        <p14:creationId xmlns:p14="http://schemas.microsoft.com/office/powerpoint/2010/main" val="249050522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Adverse Events - FAQs</a:t>
            </a:r>
          </a:p>
        </p:txBody>
      </p:sp>
      <p:sp>
        <p:nvSpPr>
          <p:cNvPr id="3" name="Content Placeholder 2"/>
          <p:cNvSpPr>
            <a:spLocks noGrp="1"/>
          </p:cNvSpPr>
          <p:nvPr>
            <p:ph idx="4294967295"/>
          </p:nvPr>
        </p:nvSpPr>
        <p:spPr>
          <a:xfrm>
            <a:off x="283290" y="1164977"/>
            <a:ext cx="10781117" cy="4033556"/>
          </a:xfrm>
          <a:prstGeom prst="rect">
            <a:avLst/>
          </a:prstGeom>
        </p:spPr>
        <p:txBody>
          <a:bodyPr/>
          <a:lstStyle/>
          <a:p>
            <a:r>
              <a:rPr lang="en-US" dirty="0">
                <a:latin typeface="Helvetica Neue"/>
              </a:rPr>
              <a:t>Why didn’t you include a summary of AEs leading to study (as opposed to study treatment) discontinuation?</a:t>
            </a:r>
          </a:p>
          <a:p>
            <a:pPr lvl="1"/>
            <a:r>
              <a:rPr lang="en-US" sz="2400" dirty="0">
                <a:latin typeface="Helvetica Neue"/>
              </a:rPr>
              <a:t>Disposition tables will include summaries of reasons for discontinuing study treatment and reasons for discontinuing study</a:t>
            </a:r>
          </a:p>
          <a:p>
            <a:pPr lvl="1"/>
            <a:r>
              <a:rPr lang="en-US" sz="2400" dirty="0">
                <a:latin typeface="Helvetica Neue"/>
              </a:rPr>
              <a:t>For specific AEs (</a:t>
            </a:r>
            <a:r>
              <a:rPr lang="en-US" sz="2400" dirty="0" err="1">
                <a:latin typeface="Helvetica Neue"/>
              </a:rPr>
              <a:t>eg</a:t>
            </a:r>
            <a:r>
              <a:rPr lang="en-US" sz="2400" dirty="0">
                <a:latin typeface="Helvetica Neue"/>
              </a:rPr>
              <a:t>, </a:t>
            </a:r>
            <a:r>
              <a:rPr lang="en-US" sz="2400" dirty="0" err="1">
                <a:latin typeface="Helvetica Neue"/>
              </a:rPr>
              <a:t>MedDRA</a:t>
            </a:r>
            <a:r>
              <a:rPr lang="en-US" sz="2400" dirty="0">
                <a:latin typeface="Helvetica Neue"/>
              </a:rPr>
              <a:t> PTs), only interested in those AEs leading to study treatment discontinue (which is in the recommendations)</a:t>
            </a:r>
          </a:p>
          <a:p>
            <a:pPr lvl="2"/>
            <a:r>
              <a:rPr lang="en-US" dirty="0">
                <a:latin typeface="Helvetica Neue"/>
              </a:rPr>
              <a:t>AEs leading to study discontinuation not as meaningful for safety signal detection</a:t>
            </a:r>
          </a:p>
        </p:txBody>
      </p:sp>
    </p:spTree>
    <p:extLst>
      <p:ext uri="{BB962C8B-B14F-4D97-AF65-F5344CB8AC3E}">
        <p14:creationId xmlns:p14="http://schemas.microsoft.com/office/powerpoint/2010/main" val="218844206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50" y="420273"/>
            <a:ext cx="3194983" cy="1340794"/>
          </a:xfrm>
          <a:prstGeom prst="rect">
            <a:avLst/>
          </a:prstGeom>
        </p:spPr>
        <p:txBody>
          <a:bodyPr/>
          <a:lstStyle/>
          <a:p>
            <a:pPr algn="l"/>
            <a:r>
              <a:rPr lang="en-US" sz="2400" b="1" dirty="0">
                <a:solidFill>
                  <a:srgbClr val="663F64"/>
                </a:solidFill>
                <a:latin typeface="Helvetica Neue"/>
                <a:cs typeface="Helvetica Neue"/>
              </a:rPr>
              <a:t>Labs – Treatment Period Shell – Boxplot Change</a:t>
            </a:r>
          </a:p>
        </p:txBody>
      </p:sp>
      <p:pic>
        <p:nvPicPr>
          <p:cNvPr id="9" name="Picture 8"/>
          <p:cNvPicPr>
            <a:picLocks noChangeAspect="1"/>
          </p:cNvPicPr>
          <p:nvPr/>
        </p:nvPicPr>
        <p:blipFill>
          <a:blip r:embed="rId3"/>
          <a:stretch>
            <a:fillRect/>
          </a:stretch>
        </p:blipFill>
        <p:spPr>
          <a:xfrm>
            <a:off x="3287837" y="420273"/>
            <a:ext cx="7397096" cy="5464966"/>
          </a:xfrm>
          <a:prstGeom prst="rect">
            <a:avLst/>
          </a:prstGeom>
        </p:spPr>
      </p:pic>
    </p:spTree>
    <p:extLst>
      <p:ext uri="{BB962C8B-B14F-4D97-AF65-F5344CB8AC3E}">
        <p14:creationId xmlns:p14="http://schemas.microsoft.com/office/powerpoint/2010/main" val="101487991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Labs - FAQs</a:t>
            </a:r>
          </a:p>
        </p:txBody>
      </p:sp>
      <p:sp>
        <p:nvSpPr>
          <p:cNvPr id="3" name="Content Placeholder 2"/>
          <p:cNvSpPr>
            <a:spLocks noGrp="1"/>
          </p:cNvSpPr>
          <p:nvPr>
            <p:ph idx="4294967295"/>
          </p:nvPr>
        </p:nvSpPr>
        <p:spPr>
          <a:xfrm>
            <a:off x="283290" y="1164976"/>
            <a:ext cx="10781117" cy="4016623"/>
          </a:xfrm>
          <a:prstGeom prst="rect">
            <a:avLst/>
          </a:prstGeom>
        </p:spPr>
        <p:txBody>
          <a:bodyPr/>
          <a:lstStyle/>
          <a:p>
            <a:r>
              <a:rPr lang="en-US" dirty="0">
                <a:latin typeface="Helvetica Neue"/>
              </a:rPr>
              <a:t>Are measurements collected at an early discontinuation visit considered planned or unplanned?</a:t>
            </a:r>
          </a:p>
          <a:p>
            <a:pPr lvl="1"/>
            <a:r>
              <a:rPr lang="en-US" sz="2400" dirty="0">
                <a:latin typeface="Helvetica Neue"/>
              </a:rPr>
              <a:t>Conceptually, they are planned measurements.  However, for labs collected only on occasion, inclusion of such measurements often disrupts the ability to see trends over time.</a:t>
            </a:r>
          </a:p>
          <a:p>
            <a:pPr lvl="2"/>
            <a:r>
              <a:rPr lang="en-US" dirty="0">
                <a:latin typeface="Helvetica Neue"/>
              </a:rPr>
              <a:t>Recommend change to last observation include the measurement</a:t>
            </a:r>
          </a:p>
          <a:p>
            <a:pPr lvl="2"/>
            <a:r>
              <a:rPr lang="en-US" dirty="0">
                <a:latin typeface="Helvetica Neue"/>
              </a:rPr>
              <a:t>Recommend observed and change summaries by visit only keep planned visits per schedule of events </a:t>
            </a:r>
          </a:p>
        </p:txBody>
      </p:sp>
    </p:spTree>
    <p:extLst>
      <p:ext uri="{BB962C8B-B14F-4D97-AF65-F5344CB8AC3E}">
        <p14:creationId xmlns:p14="http://schemas.microsoft.com/office/powerpoint/2010/main" val="169879091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Labs - FAQs</a:t>
            </a:r>
          </a:p>
        </p:txBody>
      </p:sp>
      <p:sp>
        <p:nvSpPr>
          <p:cNvPr id="3" name="Content Placeholder 2"/>
          <p:cNvSpPr>
            <a:spLocks noGrp="1"/>
          </p:cNvSpPr>
          <p:nvPr>
            <p:ph idx="4294967295"/>
          </p:nvPr>
        </p:nvSpPr>
        <p:spPr>
          <a:xfrm>
            <a:off x="283290" y="1164976"/>
            <a:ext cx="10781117" cy="4016623"/>
          </a:xfrm>
          <a:prstGeom prst="rect">
            <a:avLst/>
          </a:prstGeom>
        </p:spPr>
        <p:txBody>
          <a:bodyPr/>
          <a:lstStyle/>
          <a:p>
            <a:r>
              <a:rPr lang="en-US" dirty="0">
                <a:latin typeface="Helvetica Neue"/>
              </a:rPr>
              <a:t>Why are shifts to high/low summaries based on thresholds as opposed to changes?</a:t>
            </a:r>
          </a:p>
          <a:p>
            <a:pPr lvl="1"/>
            <a:r>
              <a:rPr lang="en-US" sz="2400" dirty="0">
                <a:latin typeface="Helvetica Neue"/>
              </a:rPr>
              <a:t>Conceptually, a case could be made that shift summaries using meaningful changes (instead of thresholds) would be more useful for signal detection for lab data, however they are not available</a:t>
            </a:r>
          </a:p>
          <a:p>
            <a:pPr lvl="2"/>
            <a:r>
              <a:rPr lang="en-US" dirty="0">
                <a:latin typeface="Helvetica Neue"/>
              </a:rPr>
              <a:t>It’s unclear whether such an initiative would add sufficient value versus alternative ways of looking at the data</a:t>
            </a:r>
          </a:p>
        </p:txBody>
      </p:sp>
    </p:spTree>
    <p:extLst>
      <p:ext uri="{BB962C8B-B14F-4D97-AF65-F5344CB8AC3E}">
        <p14:creationId xmlns:p14="http://schemas.microsoft.com/office/powerpoint/2010/main" val="8780465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Myths</a:t>
            </a:r>
          </a:p>
        </p:txBody>
      </p:sp>
      <p:sp>
        <p:nvSpPr>
          <p:cNvPr id="3" name="Content Placeholder 2"/>
          <p:cNvSpPr>
            <a:spLocks noGrp="1"/>
          </p:cNvSpPr>
          <p:nvPr>
            <p:ph idx="4294967295"/>
          </p:nvPr>
        </p:nvSpPr>
        <p:spPr>
          <a:xfrm>
            <a:off x="276350" y="1600203"/>
            <a:ext cx="11687050" cy="1600198"/>
          </a:xfrm>
          <a:prstGeom prst="rect">
            <a:avLst/>
          </a:prstGeom>
        </p:spPr>
        <p:txBody>
          <a:bodyPr/>
          <a:lstStyle/>
          <a:p>
            <a:r>
              <a:rPr lang="en-US" dirty="0">
                <a:latin typeface="Helvetica Neue"/>
                <a:cs typeface="Helvetica Neue"/>
              </a:rPr>
              <a:t>Analytical planning for safety is easy</a:t>
            </a:r>
          </a:p>
          <a:p>
            <a:r>
              <a:rPr lang="en-US" dirty="0">
                <a:latin typeface="Helvetica Neue"/>
                <a:cs typeface="Helvetica Neue"/>
              </a:rPr>
              <a:t>Interpreting safety results is easy</a:t>
            </a:r>
          </a:p>
          <a:p>
            <a:endParaRPr lang="en-US" dirty="0">
              <a:latin typeface="Helvetica Neue"/>
              <a:cs typeface="Helvetica Neue"/>
            </a:endParaRPr>
          </a:p>
          <a:p>
            <a:endParaRPr lang="en-US" dirty="0">
              <a:latin typeface="Helvetica Neue"/>
              <a:cs typeface="Helvetica Neue"/>
            </a:endParaRPr>
          </a:p>
        </p:txBody>
      </p:sp>
      <p:pic>
        <p:nvPicPr>
          <p:cNvPr id="4" name="Picture 3" descr="Icone di fantastici pulsanti 3D ad alta risoluzione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29462" y="2400302"/>
            <a:ext cx="2226428" cy="2226428"/>
          </a:xfrm>
          <a:prstGeom prst="rect">
            <a:avLst/>
          </a:prstGeom>
        </p:spPr>
      </p:pic>
    </p:spTree>
    <p:extLst>
      <p:ext uri="{BB962C8B-B14F-4D97-AF65-F5344CB8AC3E}">
        <p14:creationId xmlns:p14="http://schemas.microsoft.com/office/powerpoint/2010/main" val="217544729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Labs - FAQs</a:t>
            </a:r>
          </a:p>
        </p:txBody>
      </p:sp>
      <p:sp>
        <p:nvSpPr>
          <p:cNvPr id="3" name="Content Placeholder 2"/>
          <p:cNvSpPr>
            <a:spLocks noGrp="1"/>
          </p:cNvSpPr>
          <p:nvPr>
            <p:ph idx="4294967295"/>
          </p:nvPr>
        </p:nvSpPr>
        <p:spPr>
          <a:xfrm>
            <a:off x="283290" y="1164976"/>
            <a:ext cx="10781117" cy="4016623"/>
          </a:xfrm>
          <a:prstGeom prst="rect">
            <a:avLst/>
          </a:prstGeom>
        </p:spPr>
        <p:txBody>
          <a:bodyPr/>
          <a:lstStyle/>
          <a:p>
            <a:r>
              <a:rPr lang="en-US" sz="2400" dirty="0">
                <a:latin typeface="Helvetica Neue"/>
              </a:rPr>
              <a:t>Instead of boxplots of changes over time, wouldn’t analyses of maximum change fit better with the purpose of signal detection?</a:t>
            </a:r>
          </a:p>
          <a:p>
            <a:pPr lvl="1"/>
            <a:r>
              <a:rPr lang="en-US" sz="2000" dirty="0">
                <a:latin typeface="Helvetica Neue"/>
              </a:rPr>
              <a:t>Probably - We may update the recommendations </a:t>
            </a:r>
          </a:p>
          <a:p>
            <a:pPr lvl="2"/>
            <a:r>
              <a:rPr lang="en-US" sz="2000" dirty="0">
                <a:latin typeface="Helvetica Neue"/>
              </a:rPr>
              <a:t>Easier to incorporate a meaningful objective measure of imbalance between treatments</a:t>
            </a:r>
          </a:p>
          <a:p>
            <a:pPr lvl="1"/>
            <a:r>
              <a:rPr lang="en-US" sz="2000" dirty="0">
                <a:latin typeface="Helvetica Neue"/>
              </a:rPr>
              <a:t>Max change is recommended for integrated summaries</a:t>
            </a:r>
          </a:p>
          <a:p>
            <a:pPr lvl="2"/>
            <a:r>
              <a:rPr lang="en-US" sz="2000" dirty="0">
                <a:latin typeface="Helvetica Neue"/>
              </a:rPr>
              <a:t>By visit summaries do not work well for integrated summaries as visit schedules are usually different across studies</a:t>
            </a:r>
          </a:p>
          <a:p>
            <a:pPr lvl="2"/>
            <a:r>
              <a:rPr lang="en-US" sz="2000" dirty="0">
                <a:latin typeface="Helvetica Neue"/>
              </a:rPr>
              <a:t>Having analyses of max changes for integrated, and by visit summaries for individual studies provides a nice overall package</a:t>
            </a:r>
          </a:p>
        </p:txBody>
      </p:sp>
    </p:spTree>
    <p:extLst>
      <p:ext uri="{BB962C8B-B14F-4D97-AF65-F5344CB8AC3E}">
        <p14:creationId xmlns:p14="http://schemas.microsoft.com/office/powerpoint/2010/main" val="622396204"/>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11687049" cy="1015637"/>
          </a:xfrm>
          <a:prstGeom prst="rect">
            <a:avLst/>
          </a:prstGeom>
        </p:spPr>
        <p:txBody>
          <a:bodyPr/>
          <a:lstStyle/>
          <a:p>
            <a:pPr algn="l"/>
            <a:r>
              <a:rPr lang="en-US" sz="3600" b="1" dirty="0">
                <a:solidFill>
                  <a:srgbClr val="663F64"/>
                </a:solidFill>
                <a:latin typeface="Helvetica Neue"/>
                <a:cs typeface="Helvetica Neue"/>
              </a:rPr>
              <a:t>Vitals and ECGs</a:t>
            </a:r>
          </a:p>
        </p:txBody>
      </p:sp>
      <p:sp>
        <p:nvSpPr>
          <p:cNvPr id="3" name="Content Placeholder 2"/>
          <p:cNvSpPr>
            <a:spLocks noGrp="1"/>
          </p:cNvSpPr>
          <p:nvPr>
            <p:ph idx="4294967295"/>
          </p:nvPr>
        </p:nvSpPr>
        <p:spPr>
          <a:xfrm>
            <a:off x="283290" y="1164976"/>
            <a:ext cx="10781117" cy="4016623"/>
          </a:xfrm>
          <a:prstGeom prst="rect">
            <a:avLst/>
          </a:prstGeom>
        </p:spPr>
        <p:txBody>
          <a:bodyPr/>
          <a:lstStyle/>
          <a:p>
            <a:r>
              <a:rPr lang="en-US" dirty="0">
                <a:latin typeface="Helvetica Neue"/>
              </a:rPr>
              <a:t>Most of what we covered for labs applies to vital signs and quantitative ECGs</a:t>
            </a:r>
          </a:p>
          <a:p>
            <a:pPr lvl="1"/>
            <a:r>
              <a:rPr lang="en-US" sz="2400" dirty="0">
                <a:latin typeface="Helvetica Neue"/>
              </a:rPr>
              <a:t>One exception – shift tables are not recommended when shifts to high/low include a threshold and a change value (which is often done for several vital signs/ECGs)</a:t>
            </a:r>
          </a:p>
        </p:txBody>
      </p:sp>
    </p:spTree>
    <p:extLst>
      <p:ext uri="{BB962C8B-B14F-4D97-AF65-F5344CB8AC3E}">
        <p14:creationId xmlns:p14="http://schemas.microsoft.com/office/powerpoint/2010/main" val="167871360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349" y="420273"/>
            <a:ext cx="3769871" cy="2985867"/>
          </a:xfrm>
          <a:prstGeom prst="rect">
            <a:avLst/>
          </a:prstGeom>
        </p:spPr>
        <p:txBody>
          <a:bodyPr/>
          <a:lstStyle/>
          <a:p>
            <a:pPr algn="l"/>
            <a:r>
              <a:rPr lang="en-US" sz="3600" b="1" dirty="0">
                <a:solidFill>
                  <a:srgbClr val="663F64"/>
                </a:solidFill>
                <a:latin typeface="Helvetica Neue"/>
                <a:cs typeface="Helvetica Neue"/>
              </a:rPr>
              <a:t>Patient Profile – Example (showing only 1 of 4 pages)</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4413" y="443133"/>
            <a:ext cx="7245617" cy="470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3077807"/>
      </p:ext>
    </p:extLst>
  </p:cSld>
  <p:clrMapOvr>
    <a:masterClrMapping/>
  </p:clrMapOvr>
</p:sld>
</file>

<file path=ppt/theme/theme1.xml><?xml version="1.0" encoding="utf-8"?>
<a:theme xmlns:a="http://schemas.openxmlformats.org/drawingml/2006/main" name="PhUSE_Slide_Deck(10yr)PURP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sisl xmlns:xsi="http://www.w3.org/2001/XMLSchema-instance" xmlns:xsd="http://www.w3.org/2001/XMLSchema" xmlns="http://www.boldonjames.com/2008/01/sie/internal/label" sislVersion="0" policy="a10f9ac0-5937-4b4f-b459-96aedd9ed2c5" origin="userSelected">
  <element uid="id_classification_euconfidential" value=""/>
  <element uid="cefbaa69-3bfa-4b56-8d22-6839cb7b06d0" value=""/>
</sisl>
</file>

<file path=customXml/itemProps1.xml><?xml version="1.0" encoding="utf-8"?>
<ds:datastoreItem xmlns:ds="http://schemas.openxmlformats.org/officeDocument/2006/customXml" ds:itemID="{9F38BE66-8CA3-49C5-BA62-73106409FB19}">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emplate>PhUSE_Slide_Deck(10yr)PURPLE.potx</Template>
  <TotalTime>2370</TotalTime>
  <Words>11507</Words>
  <Application>Microsoft Macintosh PowerPoint</Application>
  <PresentationFormat>Widescreen</PresentationFormat>
  <Paragraphs>764</Paragraphs>
  <Slides>92</Slides>
  <Notes>92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92</vt:i4>
      </vt:variant>
    </vt:vector>
  </HeadingPairs>
  <TitlesOfParts>
    <vt:vector size="97" baseType="lpstr">
      <vt:lpstr>Arial</vt:lpstr>
      <vt:lpstr>Calibri</vt:lpstr>
      <vt:lpstr>Garamond</vt:lpstr>
      <vt:lpstr>Helvetica Neue</vt:lpstr>
      <vt:lpstr>PhUSE_Slide_Deck(10yr)PURPLE</vt:lpstr>
      <vt:lpstr>PowerPoint Presentation</vt:lpstr>
      <vt:lpstr>Speaker Introduction – Mary Nilsson</vt:lpstr>
      <vt:lpstr>Acknowledgements</vt:lpstr>
      <vt:lpstr>Pre-reads</vt:lpstr>
      <vt:lpstr>Disclaimer</vt:lpstr>
      <vt:lpstr>Agenda</vt:lpstr>
      <vt:lpstr>Outline for Adverse Events, Labs, Medications</vt:lpstr>
      <vt:lpstr>Background for Having a Workshop</vt:lpstr>
      <vt:lpstr>Myths</vt:lpstr>
      <vt:lpstr>Analysis and Display White Paper (ADW) Project</vt:lpstr>
      <vt:lpstr>ADW Project Team Goals</vt:lpstr>
      <vt:lpstr>ADW – Final Deliverables</vt:lpstr>
      <vt:lpstr>Definitions to Facilitate Discussion</vt:lpstr>
      <vt:lpstr>Definitions to Facilitate Discussion</vt:lpstr>
      <vt:lpstr>Convention to Facilitate Discussion</vt:lpstr>
      <vt:lpstr>Adverse Drug Reaction (ADR) Definition</vt:lpstr>
      <vt:lpstr>ADR Determination</vt:lpstr>
      <vt:lpstr>Purpose of Initial Set of Safety Analyses</vt:lpstr>
      <vt:lpstr>Study Design Used for Discussion</vt:lpstr>
      <vt:lpstr>Adverse Events – The List (from AE white paper) </vt:lpstr>
      <vt:lpstr>Adverse Events – Time Periods</vt:lpstr>
      <vt:lpstr>Adverse Events – Time Periods</vt:lpstr>
      <vt:lpstr>Adverse Events – Treatment Period Shell</vt:lpstr>
      <vt:lpstr>Adverse Events – Maximum Severity Shell</vt:lpstr>
      <vt:lpstr>Adverse Events – Treatment Period Shell</vt:lpstr>
      <vt:lpstr>Adverse Events – During Study Drug and During Study Drug+After</vt:lpstr>
      <vt:lpstr>Adverse Events – Rationale</vt:lpstr>
      <vt:lpstr>Adverse Events – Rationale</vt:lpstr>
      <vt:lpstr>Adverse Events - Rationale</vt:lpstr>
      <vt:lpstr>Adverse Events - FAQs</vt:lpstr>
      <vt:lpstr>Adverse Events - FAQs</vt:lpstr>
      <vt:lpstr>Adverse Events - FAQs</vt:lpstr>
      <vt:lpstr>Adverse Events - FAQs</vt:lpstr>
      <vt:lpstr>Adverse Events - FAQs</vt:lpstr>
      <vt:lpstr>Adverse Events - FAQs</vt:lpstr>
      <vt:lpstr>Volcano Plot – Shows both strength of evidence for an imbalance and magnitude of effect</vt:lpstr>
      <vt:lpstr>Adverse Events - FAQs</vt:lpstr>
      <vt:lpstr>Adverse Events - FAQs</vt:lpstr>
      <vt:lpstr>Adverse Events - FAQs</vt:lpstr>
      <vt:lpstr>Adverse Events - FAQs</vt:lpstr>
      <vt:lpstr>Adverse Events - FAQs</vt:lpstr>
      <vt:lpstr>Adverse Events - FAQs</vt:lpstr>
      <vt:lpstr>Adverse Events - FAQs</vt:lpstr>
      <vt:lpstr>Adverse Events - Interpretation</vt:lpstr>
      <vt:lpstr>Adverse Events - Interpretation</vt:lpstr>
      <vt:lpstr>Adverse Events - Interpretation</vt:lpstr>
      <vt:lpstr>Adverse Events - Interpretation</vt:lpstr>
      <vt:lpstr>Adverse Events - Interpretation</vt:lpstr>
      <vt:lpstr>Adverse Events - Interpretation</vt:lpstr>
      <vt:lpstr>Questions?</vt:lpstr>
      <vt:lpstr>Labs – The List (from labs white papers)</vt:lpstr>
      <vt:lpstr>Labs – Common Pitfalls</vt:lpstr>
      <vt:lpstr>Labs – Treatment Period Shell</vt:lpstr>
      <vt:lpstr>Labs – Treatment Period Shell - Scatterplot</vt:lpstr>
      <vt:lpstr>Labs – Treatment Period Shell - Boxplot</vt:lpstr>
      <vt:lpstr>Labs – Treatment Period Shell – Shift Table</vt:lpstr>
      <vt:lpstr>Labs – During Study Drug and During Study Drug+After</vt:lpstr>
      <vt:lpstr>Labs - Rationale</vt:lpstr>
      <vt:lpstr>Labs - Rationale</vt:lpstr>
      <vt:lpstr>Labs - FAQs</vt:lpstr>
      <vt:lpstr>Labs - FAQs</vt:lpstr>
      <vt:lpstr>Labs - FAQs</vt:lpstr>
      <vt:lpstr>Labs - FAQs</vt:lpstr>
      <vt:lpstr>Labs - FAQs</vt:lpstr>
      <vt:lpstr>Labs - Interpretation</vt:lpstr>
      <vt:lpstr>Labs - Interpretation</vt:lpstr>
      <vt:lpstr>Questions?</vt:lpstr>
      <vt:lpstr>Medications – The List (from demographics, disposition, medications white paper)</vt:lpstr>
      <vt:lpstr>Medications – Rationale</vt:lpstr>
      <vt:lpstr>Medications - FAQs</vt:lpstr>
      <vt:lpstr>Medications - FAQ</vt:lpstr>
      <vt:lpstr>Disposition</vt:lpstr>
      <vt:lpstr>Integrated Summaries</vt:lpstr>
      <vt:lpstr>Summary</vt:lpstr>
      <vt:lpstr>Questions?</vt:lpstr>
      <vt:lpstr>PowerPoint Presentation</vt:lpstr>
      <vt:lpstr>SACS Working Group Vision</vt:lpstr>
      <vt:lpstr>SACS Working Group Goals</vt:lpstr>
      <vt:lpstr>Current Projects</vt:lpstr>
      <vt:lpstr>ADW Project Team Vision</vt:lpstr>
      <vt:lpstr>ADW - Planned Deliverables</vt:lpstr>
      <vt:lpstr>ADR Evolution</vt:lpstr>
      <vt:lpstr>ADR Evolution (continued)</vt:lpstr>
      <vt:lpstr>Adverse Events - FAQs</vt:lpstr>
      <vt:lpstr>Adverse Events - FAQs</vt:lpstr>
      <vt:lpstr>Adverse Events - FAQs</vt:lpstr>
      <vt:lpstr>Labs – Treatment Period Shell – Boxplot Change</vt:lpstr>
      <vt:lpstr>Labs - FAQs</vt:lpstr>
      <vt:lpstr>Labs - FAQs</vt:lpstr>
      <vt:lpstr>Labs - FAQs</vt:lpstr>
      <vt:lpstr>Vitals and ECGs</vt:lpstr>
      <vt:lpstr>Patient Profile – Example (showing only 1 of 4 pages)</vt:lpstr>
    </vt:vector>
  </TitlesOfParts>
  <Company>BDLS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Bamford</dc:creator>
  <cp:lastModifiedBy>Spring AM</cp:lastModifiedBy>
  <cp:revision>205</cp:revision>
  <dcterms:created xsi:type="dcterms:W3CDTF">2014-04-04T10:24:48Z</dcterms:created>
  <dcterms:modified xsi:type="dcterms:W3CDTF">2019-08-07T12:49:27Z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add9d872-7bdb-4ffb-b76c-326c5073ae95</vt:lpwstr>
  </property>
  <property fmtid="{D5CDD505-2E9C-101B-9397-08002B2CF9AE}" pid="3" name="bjSaver">
    <vt:lpwstr>yW9Int0MUNM1vGO9vftSy3odYEfYeVK6</vt:lpwstr>
  </property>
  <property fmtid="{D5CDD505-2E9C-101B-9397-08002B2CF9AE}" pid="4" name="bjDocumentLabelXML">
    <vt:lpwstr>&lt;?xml version="1.0" encoding="us-ascii"?&gt;&lt;sisl xmlns:xsi="http://www.w3.org/2001/XMLSchema-instance" xmlns:xsd="http://www.w3.org/2001/XMLSchema" sislVersion="0" policy="a10f9ac0-5937-4b4f-b459-96aedd9ed2c5" origin="userSelected" xmlns="http://www.boldonj</vt:lpwstr>
  </property>
  <property fmtid="{D5CDD505-2E9C-101B-9397-08002B2CF9AE}" pid="5" name="bjDocumentLabelXML-0">
    <vt:lpwstr>ames.com/2008/01/sie/internal/label"&gt;&lt;element uid="id_classification_euconfidential" value="" /&gt;&lt;element uid="cefbaa69-3bfa-4b56-8d22-6839cb7b06d0" value="" /&gt;&lt;/sisl&gt;</vt:lpwstr>
  </property>
  <property fmtid="{D5CDD505-2E9C-101B-9397-08002B2CF9AE}" pid="6" name="bjDocumentSecurityLabel">
    <vt:lpwstr>Proprietary</vt:lpwstr>
  </property>
  <property fmtid="{D5CDD505-2E9C-101B-9397-08002B2CF9AE}" pid="7" name="MerckMetadataExchange">
    <vt:lpwstr>!$MRK@Proprietary-Footer-Left</vt:lpwstr>
  </property>
</Properties>
</file>